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6" r:id="rId2"/>
    <p:sldId id="445" r:id="rId3"/>
    <p:sldId id="447" r:id="rId4"/>
    <p:sldId id="450" r:id="rId5"/>
    <p:sldId id="451" r:id="rId6"/>
    <p:sldId id="452" r:id="rId7"/>
    <p:sldId id="455" r:id="rId8"/>
    <p:sldId id="453" r:id="rId9"/>
    <p:sldId id="454" r:id="rId10"/>
    <p:sldId id="456" r:id="rId11"/>
    <p:sldId id="457" r:id="rId12"/>
    <p:sldId id="446" r:id="rId13"/>
    <p:sldId id="458" r:id="rId14"/>
    <p:sldId id="462" r:id="rId15"/>
    <p:sldId id="463" r:id="rId16"/>
    <p:sldId id="464" r:id="rId17"/>
    <p:sldId id="460" r:id="rId18"/>
    <p:sldId id="444" r:id="rId19"/>
    <p:sldId id="465" r:id="rId20"/>
    <p:sldId id="430" r:id="rId21"/>
    <p:sldId id="416" r:id="rId22"/>
    <p:sldId id="429" r:id="rId23"/>
    <p:sldId id="435" r:id="rId24"/>
    <p:sldId id="440" r:id="rId25"/>
    <p:sldId id="441" r:id="rId26"/>
    <p:sldId id="437" r:id="rId27"/>
    <p:sldId id="438" r:id="rId28"/>
    <p:sldId id="461" r:id="rId29"/>
  </p:sldIdLst>
  <p:sldSz cx="9144000" cy="6858000" type="screen4x3"/>
  <p:notesSz cx="6794500" cy="99314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03" autoAdjust="0"/>
    <p:restoredTop sz="94095" autoAdjust="0"/>
  </p:normalViewPr>
  <p:slideViewPr>
    <p:cSldViewPr>
      <p:cViewPr varScale="1">
        <p:scale>
          <a:sx n="111" d="100"/>
          <a:sy n="111" d="100"/>
        </p:scale>
        <p:origin x="173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810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8100" y="9432925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A3762D1-A1F2-4661-B18F-3F2E425401B1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660272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8050"/>
            <a:ext cx="5435600" cy="446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 smtClean="0"/>
              <a:t>Klik om de opmaakprofielen van de modeltekst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</a:p>
        </p:txBody>
      </p:sp>
      <p:sp>
        <p:nvSpPr>
          <p:cNvPr id="624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24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32925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F9E0917-9540-468C-A832-8C9E4D415BF2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5938508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het opmaakprofiel te bewerken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latin typeface="NHRounded" pitchFamily="2" charset="0"/>
              </a:defRPr>
            </a:lvl1pPr>
          </a:lstStyle>
          <a:p>
            <a:r>
              <a:rPr lang="nl-NL"/>
              <a:t>Klik om het opmaakprofiel van de modelondertitel te bewerken</a:t>
            </a:r>
          </a:p>
        </p:txBody>
      </p:sp>
    </p:spTree>
    <p:extLst>
      <p:ext uri="{BB962C8B-B14F-4D97-AF65-F5344CB8AC3E}">
        <p14:creationId xmlns:p14="http://schemas.microsoft.com/office/powerpoint/2010/main" val="437201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52157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2419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2419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32900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9442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2388133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3916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3916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53543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31490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7996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58408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2189327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1880899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391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de opmaakprofielen van de modeltekst te bewerken</a:t>
            </a:r>
          </a:p>
          <a:p>
            <a:pPr lvl="1"/>
            <a:r>
              <a:rPr lang="nl-NL" altLang="nl-NL" smtClean="0"/>
              <a:t>Tweede niveau</a:t>
            </a:r>
          </a:p>
          <a:p>
            <a:pPr lvl="2"/>
            <a:r>
              <a:rPr lang="nl-NL" altLang="nl-NL" smtClean="0"/>
              <a:t>Derde niveau</a:t>
            </a:r>
          </a:p>
          <a:p>
            <a:pPr lvl="3"/>
            <a:r>
              <a:rPr lang="nl-NL" altLang="nl-NL" smtClean="0"/>
              <a:t>Vierde niveau</a:t>
            </a:r>
          </a:p>
          <a:p>
            <a:pPr lvl="4"/>
            <a:r>
              <a:rPr lang="nl-NL" altLang="nl-NL" smtClean="0"/>
              <a:t>Vijfde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1" r:id="rId1"/>
    <p:sldLayoutId id="2147483961" r:id="rId2"/>
    <p:sldLayoutId id="2147483962" r:id="rId3"/>
    <p:sldLayoutId id="2147483963" r:id="rId4"/>
    <p:sldLayoutId id="2147483964" r:id="rId5"/>
    <p:sldLayoutId id="2147483965" r:id="rId6"/>
    <p:sldLayoutId id="2147483966" r:id="rId7"/>
    <p:sldLayoutId id="2147483967" r:id="rId8"/>
    <p:sldLayoutId id="2147483968" r:id="rId9"/>
    <p:sldLayoutId id="2147483969" r:id="rId10"/>
    <p:sldLayoutId id="214748397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NHRounded" pitchFamily="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NHRounded" pitchFamily="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NHRounded" pitchFamily="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NHRounded" pitchFamily="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NHRounded" pitchFamily="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NHRounded" pitchFamily="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NHRounded" pitchFamily="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NHRounded" pitchFamily="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kgastarten.nl/zzp/var-verklaring/een-var-aanvragen-3-stappen?gclid=CN3Fkpb8i8UCFWH3wgodebcAsw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financienvoorzzpers.nl/boek/" TargetMode="Externa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30213" y="3500438"/>
            <a:ext cx="8713787" cy="2736850"/>
          </a:xfrm>
        </p:spPr>
        <p:txBody>
          <a:bodyPr/>
          <a:lstStyle/>
          <a:p>
            <a:pPr eaLnBrk="1" hangingPunct="1"/>
            <a:r>
              <a:rPr lang="nl-NL" altLang="nl-NL" sz="4000" dirty="0" smtClean="0"/>
              <a:t/>
            </a:r>
            <a:br>
              <a:rPr lang="nl-NL" altLang="nl-NL" sz="4000" dirty="0" smtClean="0"/>
            </a:br>
            <a:r>
              <a:rPr lang="nl-NL" altLang="nl-NL" sz="4000" dirty="0" smtClean="0"/>
              <a:t/>
            </a:r>
            <a:br>
              <a:rPr lang="nl-NL" altLang="nl-NL" sz="4000" dirty="0" smtClean="0"/>
            </a:br>
            <a:r>
              <a:rPr lang="nl-NL" altLang="nl-NL" sz="48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Minor ondernemen </a:t>
            </a:r>
            <a:r>
              <a:rPr lang="nl-NL" altLang="nl-NL" sz="4000" b="1" dirty="0" smtClean="0">
                <a:latin typeface="Calibri" panose="020F0502020204030204" pitchFamily="34" charset="0"/>
              </a:rPr>
              <a:t/>
            </a:r>
            <a:br>
              <a:rPr lang="nl-NL" altLang="nl-NL" sz="4000" b="1" dirty="0" smtClean="0">
                <a:latin typeface="Calibri" panose="020F0502020204030204" pitchFamily="34" charset="0"/>
              </a:rPr>
            </a:br>
            <a:r>
              <a:rPr lang="nl-NL" altLang="nl-NL" sz="4000" dirty="0" smtClean="0">
                <a:latin typeface="Calibri" panose="020F0502020204030204" pitchFamily="34" charset="0"/>
              </a:rPr>
              <a:t/>
            </a:r>
            <a:br>
              <a:rPr lang="nl-NL" altLang="nl-NL" sz="4000" dirty="0" smtClean="0">
                <a:latin typeface="Calibri" panose="020F0502020204030204" pitchFamily="34" charset="0"/>
              </a:rPr>
            </a:br>
            <a:r>
              <a:rPr lang="nl-NL" altLang="nl-NL" sz="4000" dirty="0" smtClean="0">
                <a:latin typeface="Calibri" panose="020F0502020204030204" pitchFamily="34" charset="0"/>
              </a:rPr>
              <a:t>Financieel Plan </a:t>
            </a:r>
            <a:br>
              <a:rPr lang="nl-NL" altLang="nl-NL" sz="4000" dirty="0" smtClean="0">
                <a:latin typeface="Calibri" panose="020F0502020204030204" pitchFamily="34" charset="0"/>
              </a:rPr>
            </a:br>
            <a:r>
              <a:rPr lang="nl-NL" altLang="nl-NL" sz="4000" dirty="0" smtClean="0">
                <a:latin typeface="Calibri" panose="020F0502020204030204" pitchFamily="34" charset="0"/>
              </a:rPr>
              <a:t>en prijsstelling</a:t>
            </a:r>
            <a:br>
              <a:rPr lang="nl-NL" altLang="nl-NL" sz="4000" dirty="0" smtClean="0">
                <a:latin typeface="Calibri" panose="020F0502020204030204" pitchFamily="34" charset="0"/>
              </a:rPr>
            </a:br>
            <a:r>
              <a:rPr lang="nl-NL" altLang="nl-NL" sz="4000" dirty="0" smtClean="0">
                <a:latin typeface="Calibri" panose="020F0502020204030204" pitchFamily="34" charset="0"/>
              </a:rPr>
              <a:t/>
            </a:r>
            <a:br>
              <a:rPr lang="nl-NL" altLang="nl-NL" sz="4000" dirty="0" smtClean="0">
                <a:latin typeface="Calibri" panose="020F0502020204030204" pitchFamily="34" charset="0"/>
              </a:rPr>
            </a:br>
            <a:r>
              <a:rPr lang="nl-NL" altLang="nl-NL" sz="2800" dirty="0" smtClean="0">
                <a:latin typeface="Calibri" panose="020F0502020204030204" pitchFamily="34" charset="0"/>
              </a:rPr>
              <a:t>2014-2015</a:t>
            </a:r>
            <a:r>
              <a:rPr lang="nl-NL" altLang="nl-NL" sz="2800" dirty="0" smtClean="0"/>
              <a:t/>
            </a:r>
            <a:br>
              <a:rPr lang="nl-NL" altLang="nl-NL" sz="2800" dirty="0" smtClean="0"/>
            </a:br>
            <a:r>
              <a:rPr lang="nl-NL" altLang="nl-NL" sz="4000" dirty="0" smtClean="0"/>
              <a:t/>
            </a:r>
            <a:br>
              <a:rPr lang="nl-NL" altLang="nl-NL" sz="4000" dirty="0" smtClean="0"/>
            </a:br>
            <a:r>
              <a:rPr lang="nl-NL" altLang="nl-NL" sz="4000" b="1" dirty="0" smtClean="0"/>
              <a:t/>
            </a:r>
            <a:br>
              <a:rPr lang="nl-NL" altLang="nl-NL" sz="4000" b="1" dirty="0" smtClean="0"/>
            </a:br>
            <a:r>
              <a:rPr lang="nl-NL" altLang="nl-NL" sz="4000" b="1" dirty="0" smtClean="0"/>
              <a:t/>
            </a:r>
            <a:br>
              <a:rPr lang="nl-NL" altLang="nl-NL" sz="4000" b="1" dirty="0" smtClean="0"/>
            </a:br>
            <a:r>
              <a:rPr lang="nl-NL" altLang="nl-NL" sz="4000" dirty="0" smtClean="0"/>
              <a:t/>
            </a:r>
            <a:br>
              <a:rPr lang="nl-NL" altLang="nl-NL" sz="4000" dirty="0" smtClean="0"/>
            </a:br>
            <a:endParaRPr lang="en-US" altLang="nl-NL" sz="3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pPr algn="l"/>
            <a:r>
              <a:rPr lang="nl-NL" altLang="nl-NL" sz="28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Privébegroting 2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0728"/>
            <a:ext cx="8229600" cy="4535488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nl-NL" altLang="nl-NL" dirty="0" smtClean="0"/>
          </a:p>
          <a:p>
            <a:pPr>
              <a:lnSpc>
                <a:spcPct val="90000"/>
              </a:lnSpc>
              <a:buFontTx/>
              <a:buNone/>
            </a:pPr>
            <a:endParaRPr lang="nl-NL" altLang="nl-NL" sz="2400" dirty="0" smtClean="0"/>
          </a:p>
          <a:p>
            <a:pPr>
              <a:lnSpc>
                <a:spcPct val="90000"/>
              </a:lnSpc>
              <a:buFontTx/>
              <a:buNone/>
            </a:pPr>
            <a:endParaRPr lang="nl-NL" altLang="nl-NL" sz="2400" dirty="0" smtClean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0668" y="1059674"/>
            <a:ext cx="5762663" cy="4738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00802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pPr algn="l"/>
            <a:r>
              <a:rPr lang="nl-NL" altLang="nl-NL" sz="28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Privébegroting 3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0728"/>
            <a:ext cx="8229600" cy="4535488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nl-NL" altLang="nl-NL" dirty="0" smtClean="0"/>
          </a:p>
          <a:p>
            <a:pPr>
              <a:lnSpc>
                <a:spcPct val="90000"/>
              </a:lnSpc>
              <a:buFontTx/>
              <a:buNone/>
            </a:pPr>
            <a:endParaRPr lang="nl-NL" altLang="nl-NL" sz="2400" dirty="0" smtClean="0"/>
          </a:p>
          <a:p>
            <a:pPr>
              <a:lnSpc>
                <a:spcPct val="90000"/>
              </a:lnSpc>
              <a:buFontTx/>
              <a:buNone/>
            </a:pPr>
            <a:endParaRPr lang="nl-NL" altLang="nl-NL" sz="2400" dirty="0" smtClean="0"/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664" y="1100213"/>
            <a:ext cx="5762663" cy="5740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67675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pPr algn="l"/>
            <a:r>
              <a:rPr lang="nl-NL" altLang="nl-NL" sz="28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Het financiële plan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1075"/>
            <a:ext cx="8229600" cy="4535488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nl-NL" altLang="nl-NL" sz="2400" dirty="0" smtClean="0">
                <a:solidFill>
                  <a:schemeClr val="accent5">
                    <a:lumMod val="25000"/>
                  </a:schemeClr>
                </a:solidFill>
                <a:latin typeface="Calibri" panose="020F0502020204030204" pitchFamily="34" charset="0"/>
              </a:rPr>
              <a:t>Een </a:t>
            </a:r>
            <a:r>
              <a:rPr lang="nl-NL" altLang="nl-NL" sz="2400" dirty="0" smtClean="0">
                <a:latin typeface="Calibri" panose="020F0502020204030204" pitchFamily="34" charset="0"/>
              </a:rPr>
              <a:t>beginbalans</a:t>
            </a:r>
            <a:endParaRPr lang="nl-NL" altLang="nl-NL" sz="2400" dirty="0" smtClean="0">
              <a:solidFill>
                <a:schemeClr val="accent5">
                  <a:lumMod val="25000"/>
                </a:schemeClr>
              </a:solidFill>
              <a:latin typeface="Calibri" panose="020F0502020204030204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nl-NL" altLang="nl-NL" sz="2400" dirty="0">
              <a:solidFill>
                <a:schemeClr val="accent5">
                  <a:lumMod val="25000"/>
                </a:schemeClr>
              </a:solidFill>
              <a:latin typeface="Calibri" panose="020F0502020204030204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nl-NL" altLang="nl-NL" sz="2400" dirty="0" smtClean="0">
              <a:solidFill>
                <a:schemeClr val="accent5">
                  <a:lumMod val="25000"/>
                </a:schemeClr>
              </a:solidFill>
              <a:latin typeface="Calibri" panose="020F0502020204030204" pitchFamily="34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nl-NL" altLang="nl-NL" sz="2400" dirty="0" smtClean="0">
              <a:solidFill>
                <a:schemeClr val="accent5">
                  <a:lumMod val="25000"/>
                </a:schemeClr>
              </a:solidFill>
              <a:latin typeface="Calibri" panose="020F0502020204030204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nl-NL" altLang="nl-NL" dirty="0" smtClean="0"/>
          </a:p>
          <a:p>
            <a:pPr>
              <a:lnSpc>
                <a:spcPct val="90000"/>
              </a:lnSpc>
              <a:buFontTx/>
              <a:buNone/>
            </a:pPr>
            <a:endParaRPr lang="nl-NL" altLang="nl-NL" sz="2400" dirty="0" smtClean="0"/>
          </a:p>
          <a:p>
            <a:pPr>
              <a:lnSpc>
                <a:spcPct val="90000"/>
              </a:lnSpc>
              <a:buFontTx/>
              <a:buNone/>
            </a:pPr>
            <a:endParaRPr lang="nl-NL" altLang="nl-NL" sz="2400" dirty="0" smtClean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2564904"/>
            <a:ext cx="7529524" cy="2449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50642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pPr algn="l"/>
            <a:r>
              <a:rPr lang="nl-NL" altLang="nl-NL" sz="28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Het financiële plan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1075"/>
            <a:ext cx="8229600" cy="4535488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nl-NL" altLang="nl-NL" sz="2400" dirty="0" smtClean="0">
                <a:solidFill>
                  <a:schemeClr val="accent5">
                    <a:lumMod val="25000"/>
                  </a:schemeClr>
                </a:solidFill>
                <a:latin typeface="Calibri" panose="020F0502020204030204" pitchFamily="34" charset="0"/>
              </a:rPr>
              <a:t>Een </a:t>
            </a:r>
            <a:r>
              <a:rPr lang="nl-NL" altLang="nl-NL" sz="2400" dirty="0" smtClean="0">
                <a:latin typeface="Calibri" panose="020F0502020204030204" pitchFamily="34" charset="0"/>
              </a:rPr>
              <a:t>eindbalans</a:t>
            </a:r>
            <a:endParaRPr lang="nl-NL" altLang="nl-NL" sz="2400" dirty="0" smtClean="0">
              <a:solidFill>
                <a:schemeClr val="accent5">
                  <a:lumMod val="25000"/>
                </a:schemeClr>
              </a:solidFill>
              <a:latin typeface="Calibri" panose="020F0502020204030204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nl-NL" altLang="nl-NL" sz="2400" dirty="0">
              <a:solidFill>
                <a:schemeClr val="accent5">
                  <a:lumMod val="25000"/>
                </a:schemeClr>
              </a:solidFill>
              <a:latin typeface="Calibri" panose="020F0502020204030204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nl-NL" altLang="nl-NL" sz="2400" dirty="0" smtClean="0">
              <a:solidFill>
                <a:schemeClr val="accent5">
                  <a:lumMod val="25000"/>
                </a:schemeClr>
              </a:solidFill>
              <a:latin typeface="Calibri" panose="020F0502020204030204" pitchFamily="34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nl-NL" altLang="nl-NL" sz="2400" dirty="0" smtClean="0">
              <a:solidFill>
                <a:schemeClr val="accent5">
                  <a:lumMod val="25000"/>
                </a:schemeClr>
              </a:solidFill>
              <a:latin typeface="Calibri" panose="020F0502020204030204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nl-NL" altLang="nl-NL" dirty="0" smtClean="0"/>
          </a:p>
          <a:p>
            <a:pPr>
              <a:lnSpc>
                <a:spcPct val="90000"/>
              </a:lnSpc>
              <a:buFontTx/>
              <a:buNone/>
            </a:pPr>
            <a:endParaRPr lang="nl-NL" altLang="nl-NL" sz="2400" dirty="0" smtClean="0"/>
          </a:p>
          <a:p>
            <a:pPr>
              <a:lnSpc>
                <a:spcPct val="90000"/>
              </a:lnSpc>
              <a:buFontTx/>
              <a:buNone/>
            </a:pPr>
            <a:endParaRPr lang="nl-NL" altLang="nl-NL" sz="2400" dirty="0" smtClean="0"/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2420888"/>
            <a:ext cx="7308181" cy="2377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09673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pPr algn="l"/>
            <a:r>
              <a:rPr lang="nl-NL" altLang="nl-NL" sz="28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Belastingen</a:t>
            </a:r>
            <a:endParaRPr lang="nl-NL" altLang="nl-NL" sz="2800" b="1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1075"/>
            <a:ext cx="8229600" cy="4535488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endParaRPr lang="nl-NL" altLang="nl-NL" sz="2400" dirty="0">
              <a:solidFill>
                <a:schemeClr val="accent5">
                  <a:lumMod val="25000"/>
                </a:schemeClr>
              </a:solidFill>
              <a:latin typeface="Calibri" panose="020F0502020204030204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nl-NL" altLang="nl-NL" sz="2400" dirty="0" smtClean="0">
                <a:solidFill>
                  <a:schemeClr val="accent5">
                    <a:lumMod val="25000"/>
                  </a:schemeClr>
                </a:solidFill>
                <a:latin typeface="Calibri" panose="020F0502020204030204" pitchFamily="34" charset="0"/>
              </a:rPr>
              <a:t>Formeel gezien kent de belastingdienst binnen de IB drie mogelijkheden:</a:t>
            </a:r>
          </a:p>
          <a:p>
            <a:pPr>
              <a:lnSpc>
                <a:spcPct val="90000"/>
              </a:lnSpc>
            </a:pPr>
            <a:r>
              <a:rPr lang="nl-NL" altLang="nl-NL" sz="2400" dirty="0" smtClean="0">
                <a:solidFill>
                  <a:schemeClr val="accent5">
                    <a:lumMod val="25000"/>
                  </a:schemeClr>
                </a:solidFill>
                <a:latin typeface="Calibri" panose="020F0502020204030204" pitchFamily="34" charset="0"/>
              </a:rPr>
              <a:t>Je bent werknemer</a:t>
            </a:r>
          </a:p>
          <a:p>
            <a:pPr>
              <a:lnSpc>
                <a:spcPct val="90000"/>
              </a:lnSpc>
            </a:pPr>
            <a:r>
              <a:rPr lang="nl-NL" altLang="nl-NL" sz="2400" dirty="0" smtClean="0">
                <a:solidFill>
                  <a:schemeClr val="accent5">
                    <a:lumMod val="25000"/>
                  </a:schemeClr>
                </a:solidFill>
                <a:latin typeface="Calibri" panose="020F0502020204030204" pitchFamily="34" charset="0"/>
              </a:rPr>
              <a:t>Je bent resultaatgenieter of</a:t>
            </a:r>
          </a:p>
          <a:p>
            <a:pPr>
              <a:lnSpc>
                <a:spcPct val="90000"/>
              </a:lnSpc>
            </a:pPr>
            <a:r>
              <a:rPr lang="nl-NL" altLang="nl-NL" sz="2400" dirty="0" smtClean="0">
                <a:solidFill>
                  <a:schemeClr val="accent5">
                    <a:lumMod val="25000"/>
                  </a:schemeClr>
                </a:solidFill>
                <a:latin typeface="Calibri" panose="020F0502020204030204" pitchFamily="34" charset="0"/>
              </a:rPr>
              <a:t>Je bent ondernemer</a:t>
            </a:r>
          </a:p>
          <a:p>
            <a:pPr marL="0" indent="0">
              <a:lnSpc>
                <a:spcPct val="90000"/>
              </a:lnSpc>
              <a:buNone/>
            </a:pPr>
            <a:endParaRPr lang="nl-NL" altLang="nl-NL" sz="2400" dirty="0" smtClean="0">
              <a:solidFill>
                <a:schemeClr val="accent5">
                  <a:lumMod val="25000"/>
                </a:schemeClr>
              </a:solidFill>
              <a:latin typeface="Calibri" panose="020F0502020204030204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nl-NL" altLang="nl-NL" sz="2400" dirty="0" smtClean="0">
                <a:solidFill>
                  <a:schemeClr val="accent5">
                    <a:lumMod val="25000"/>
                  </a:schemeClr>
                </a:solidFill>
                <a:latin typeface="Calibri" panose="020F0502020204030204" pitchFamily="34" charset="0"/>
              </a:rPr>
              <a:t>Dit hangt af van de feitelijke omstandigheden in het betreffende jaar.</a:t>
            </a:r>
            <a:endParaRPr lang="nl-NL" altLang="nl-NL" sz="2400" dirty="0" smtClean="0">
              <a:solidFill>
                <a:schemeClr val="accent5">
                  <a:lumMod val="25000"/>
                </a:schemeClr>
              </a:solidFill>
              <a:latin typeface="Calibri" panose="020F0502020204030204" pitchFamily="34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nl-NL" altLang="nl-NL" sz="2400" dirty="0" smtClean="0">
              <a:solidFill>
                <a:schemeClr val="accent5">
                  <a:lumMod val="25000"/>
                </a:schemeClr>
              </a:solidFill>
              <a:latin typeface="Calibri" panose="020F0502020204030204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nl-NL" altLang="nl-NL" dirty="0" smtClean="0"/>
          </a:p>
          <a:p>
            <a:pPr>
              <a:lnSpc>
                <a:spcPct val="90000"/>
              </a:lnSpc>
              <a:buFontTx/>
              <a:buNone/>
            </a:pPr>
            <a:endParaRPr lang="nl-NL" altLang="nl-NL" sz="2400" dirty="0" smtClean="0"/>
          </a:p>
          <a:p>
            <a:pPr>
              <a:lnSpc>
                <a:spcPct val="90000"/>
              </a:lnSpc>
              <a:buFontTx/>
              <a:buNone/>
            </a:pPr>
            <a:endParaRPr lang="nl-NL" altLang="nl-NL" sz="2400" dirty="0" smtClean="0"/>
          </a:p>
        </p:txBody>
      </p:sp>
    </p:spTree>
    <p:extLst>
      <p:ext uri="{BB962C8B-B14F-4D97-AF65-F5344CB8AC3E}">
        <p14:creationId xmlns:p14="http://schemas.microsoft.com/office/powerpoint/2010/main" val="13951213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pPr algn="l"/>
            <a:r>
              <a:rPr lang="nl-NL" altLang="nl-NL" sz="28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Belastingen</a:t>
            </a:r>
            <a:endParaRPr lang="nl-NL" altLang="nl-NL" sz="2800" b="1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1075"/>
            <a:ext cx="8229600" cy="4535488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endParaRPr lang="nl-NL" altLang="nl-NL" sz="2400" dirty="0">
              <a:solidFill>
                <a:schemeClr val="accent5">
                  <a:lumMod val="25000"/>
                </a:schemeClr>
              </a:solidFill>
              <a:latin typeface="Calibri" panose="020F0502020204030204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nl-NL" altLang="nl-NL" sz="2400" dirty="0" smtClean="0">
                <a:solidFill>
                  <a:schemeClr val="accent5">
                    <a:lumMod val="25000"/>
                  </a:schemeClr>
                </a:solidFill>
                <a:latin typeface="Calibri" panose="020F0502020204030204" pitchFamily="34" charset="0"/>
              </a:rPr>
              <a:t>De Verklaring arbeidsrelatie (VAR) is in het leven geroepen ter bescherming van de opdrachtgever. De VAR is niet verplicht. </a:t>
            </a:r>
          </a:p>
          <a:p>
            <a:pPr marL="0" indent="0">
              <a:lnSpc>
                <a:spcPct val="90000"/>
              </a:lnSpc>
              <a:buNone/>
            </a:pPr>
            <a:endParaRPr lang="nl-NL" altLang="nl-NL" sz="2400" dirty="0">
              <a:solidFill>
                <a:schemeClr val="accent5">
                  <a:lumMod val="25000"/>
                </a:schemeClr>
              </a:solidFill>
              <a:latin typeface="Calibri" panose="020F0502020204030204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nl-NL" altLang="nl-NL" sz="2400" dirty="0" smtClean="0">
                <a:solidFill>
                  <a:schemeClr val="accent5">
                    <a:lumMod val="25000"/>
                  </a:schemeClr>
                </a:solidFill>
                <a:latin typeface="Calibri" panose="020F0502020204030204" pitchFamily="34" charset="0"/>
              </a:rPr>
              <a:t>Zie voor meer informatie over het aanvragen van een VAR: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nl-NL" altLang="nl-NL" sz="2400" dirty="0">
                <a:solidFill>
                  <a:schemeClr val="accent5">
                    <a:lumMod val="25000"/>
                  </a:schemeClr>
                </a:solidFill>
                <a:latin typeface="Calibri" panose="020F0502020204030204" pitchFamily="34" charset="0"/>
                <a:hlinkClick r:id="rId2"/>
              </a:rPr>
              <a:t>https://</a:t>
            </a:r>
            <a:r>
              <a:rPr lang="nl-NL" altLang="nl-NL" sz="2400" dirty="0" smtClean="0">
                <a:solidFill>
                  <a:schemeClr val="accent5">
                    <a:lumMod val="25000"/>
                  </a:schemeClr>
                </a:solidFill>
                <a:latin typeface="Calibri" panose="020F0502020204030204" pitchFamily="34" charset="0"/>
                <a:hlinkClick r:id="rId2"/>
              </a:rPr>
              <a:t>www.ikgastarten.nl/zzp/var-verklaring/een-var-aanvragen-3-stappen?gclid=CN3Fkpb8i8UCFWH3wgodebcAsw</a:t>
            </a:r>
            <a:endParaRPr lang="nl-NL" altLang="nl-NL" sz="2400" dirty="0" smtClean="0">
              <a:solidFill>
                <a:schemeClr val="accent5">
                  <a:lumMod val="25000"/>
                </a:schemeClr>
              </a:solidFill>
              <a:latin typeface="Calibri" panose="020F0502020204030204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nl-NL" altLang="nl-NL" sz="2400" dirty="0">
              <a:solidFill>
                <a:schemeClr val="accent5">
                  <a:lumMod val="25000"/>
                </a:schemeClr>
              </a:solidFill>
              <a:latin typeface="Calibri" panose="020F0502020204030204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nl-NL" altLang="nl-NL" sz="2400" dirty="0" smtClean="0">
                <a:solidFill>
                  <a:schemeClr val="accent5">
                    <a:lumMod val="25000"/>
                  </a:schemeClr>
                </a:solidFill>
                <a:latin typeface="Calibri" panose="020F0502020204030204" pitchFamily="34" charset="0"/>
              </a:rPr>
              <a:t>A.d.h.v. het aanvraagformulier beoordeelt de Belastingdienst of je zelfstandig ondernemer bent. </a:t>
            </a:r>
          </a:p>
          <a:p>
            <a:pPr marL="0" indent="0">
              <a:lnSpc>
                <a:spcPct val="90000"/>
              </a:lnSpc>
              <a:buNone/>
            </a:pPr>
            <a:endParaRPr lang="nl-NL" altLang="nl-NL" sz="2400" dirty="0">
              <a:solidFill>
                <a:schemeClr val="accent5">
                  <a:lumMod val="25000"/>
                </a:schemeClr>
              </a:solidFill>
              <a:latin typeface="Calibri" panose="020F0502020204030204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nl-NL" altLang="nl-NL" sz="2400" dirty="0" smtClean="0">
              <a:solidFill>
                <a:schemeClr val="accent5">
                  <a:lumMod val="25000"/>
                </a:schemeClr>
              </a:solidFill>
              <a:latin typeface="Calibri" panose="020F0502020204030204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nl-NL" altLang="nl-NL" dirty="0" smtClean="0"/>
          </a:p>
          <a:p>
            <a:pPr>
              <a:lnSpc>
                <a:spcPct val="90000"/>
              </a:lnSpc>
              <a:buFontTx/>
              <a:buNone/>
            </a:pPr>
            <a:endParaRPr lang="nl-NL" altLang="nl-NL" sz="2400" dirty="0" smtClean="0"/>
          </a:p>
          <a:p>
            <a:pPr>
              <a:lnSpc>
                <a:spcPct val="90000"/>
              </a:lnSpc>
              <a:buFontTx/>
              <a:buNone/>
            </a:pPr>
            <a:endParaRPr lang="nl-NL" altLang="nl-NL" sz="2400" dirty="0" smtClean="0"/>
          </a:p>
        </p:txBody>
      </p:sp>
    </p:spTree>
    <p:extLst>
      <p:ext uri="{BB962C8B-B14F-4D97-AF65-F5344CB8AC3E}">
        <p14:creationId xmlns:p14="http://schemas.microsoft.com/office/powerpoint/2010/main" val="5890436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pPr algn="l"/>
            <a:r>
              <a:rPr lang="nl-NL" altLang="nl-NL" sz="28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Belastingen</a:t>
            </a:r>
            <a:endParaRPr lang="nl-NL" altLang="nl-NL" sz="2800" b="1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1075"/>
            <a:ext cx="8229600" cy="4535488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endParaRPr lang="nl-NL" altLang="nl-NL" sz="2400" dirty="0">
              <a:solidFill>
                <a:schemeClr val="accent5">
                  <a:lumMod val="25000"/>
                </a:schemeClr>
              </a:solidFill>
              <a:latin typeface="Calibri" panose="020F0502020204030204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nl-NL" altLang="nl-NL" sz="2400" dirty="0" smtClean="0">
                <a:solidFill>
                  <a:schemeClr val="accent5">
                    <a:lumMod val="25000"/>
                  </a:schemeClr>
                </a:solidFill>
                <a:latin typeface="Calibri" panose="020F0502020204030204" pitchFamily="34" charset="0"/>
              </a:rPr>
              <a:t>Om in aanmerking te komen voor de zelfstandigenaftrek, de startersaftrek en andere fiscale voordelen voor de IB, moet je ondernemer zijn (let op, dus geen resultaatgenieter!) + je moet voldoen aan het urencriterium. </a:t>
            </a:r>
          </a:p>
          <a:p>
            <a:pPr marL="0" indent="0">
              <a:lnSpc>
                <a:spcPct val="90000"/>
              </a:lnSpc>
              <a:buNone/>
            </a:pPr>
            <a:endParaRPr lang="nl-NL" altLang="nl-NL" sz="2400" dirty="0">
              <a:solidFill>
                <a:schemeClr val="accent5">
                  <a:lumMod val="25000"/>
                </a:schemeClr>
              </a:solidFill>
              <a:latin typeface="Calibri" panose="020F0502020204030204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nl-NL" altLang="nl-NL" sz="2400" dirty="0" smtClean="0">
                <a:solidFill>
                  <a:schemeClr val="accent5">
                    <a:lumMod val="25000"/>
                  </a:schemeClr>
                </a:solidFill>
                <a:latin typeface="Calibri" panose="020F0502020204030204" pitchFamily="34" charset="0"/>
              </a:rPr>
              <a:t>Twee voorwaarden:</a:t>
            </a:r>
          </a:p>
          <a:p>
            <a:pPr>
              <a:lnSpc>
                <a:spcPct val="90000"/>
              </a:lnSpc>
            </a:pPr>
            <a:r>
              <a:rPr lang="nl-NL" altLang="nl-NL" sz="2400" dirty="0" smtClean="0">
                <a:solidFill>
                  <a:schemeClr val="accent5">
                    <a:lumMod val="25000"/>
                  </a:schemeClr>
                </a:solidFill>
                <a:latin typeface="Calibri" panose="020F0502020204030204" pitchFamily="34" charset="0"/>
              </a:rPr>
              <a:t>Je besteedt als ondernemer in het betreffende kalenderjaar minimaal 1.225 uur aan het feitelijk drijven van je onderneming(en)</a:t>
            </a:r>
          </a:p>
          <a:p>
            <a:pPr>
              <a:lnSpc>
                <a:spcPct val="90000"/>
              </a:lnSpc>
            </a:pPr>
            <a:r>
              <a:rPr lang="nl-NL" altLang="nl-NL" sz="2400" dirty="0" smtClean="0">
                <a:solidFill>
                  <a:schemeClr val="accent5">
                    <a:lumMod val="25000"/>
                  </a:schemeClr>
                </a:solidFill>
                <a:latin typeface="Calibri" panose="020F0502020204030204" pitchFamily="34" charset="0"/>
              </a:rPr>
              <a:t>Dit aantal uren vormt meer dan 50% van het totaal gewerkte aantal uren in dat jaar (starters worden bij deze voorwaarde coulanter behandeld)</a:t>
            </a:r>
            <a:endParaRPr lang="nl-NL" altLang="nl-NL" sz="2400" dirty="0">
              <a:solidFill>
                <a:schemeClr val="accent5">
                  <a:lumMod val="25000"/>
                </a:schemeClr>
              </a:solidFill>
              <a:latin typeface="Calibri" panose="020F0502020204030204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nl-NL" altLang="nl-NL" sz="2400" dirty="0" smtClean="0">
              <a:solidFill>
                <a:schemeClr val="accent5">
                  <a:lumMod val="25000"/>
                </a:schemeClr>
              </a:solidFill>
              <a:latin typeface="Calibri" panose="020F0502020204030204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nl-NL" altLang="nl-NL" dirty="0" smtClean="0"/>
          </a:p>
          <a:p>
            <a:pPr>
              <a:lnSpc>
                <a:spcPct val="90000"/>
              </a:lnSpc>
              <a:buFontTx/>
              <a:buNone/>
            </a:pPr>
            <a:endParaRPr lang="nl-NL" altLang="nl-NL" sz="2400" dirty="0" smtClean="0"/>
          </a:p>
          <a:p>
            <a:pPr>
              <a:lnSpc>
                <a:spcPct val="90000"/>
              </a:lnSpc>
              <a:buFontTx/>
              <a:buNone/>
            </a:pPr>
            <a:endParaRPr lang="nl-NL" altLang="nl-NL" sz="2400" dirty="0" smtClean="0"/>
          </a:p>
        </p:txBody>
      </p:sp>
    </p:spTree>
    <p:extLst>
      <p:ext uri="{BB962C8B-B14F-4D97-AF65-F5344CB8AC3E}">
        <p14:creationId xmlns:p14="http://schemas.microsoft.com/office/powerpoint/2010/main" val="37049417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pPr algn="l"/>
            <a:r>
              <a:rPr lang="nl-NL" altLang="nl-NL" sz="28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Urenregistratie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1075"/>
            <a:ext cx="8229600" cy="4535488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endParaRPr lang="nl-NL" altLang="nl-NL" sz="2400" dirty="0">
              <a:solidFill>
                <a:schemeClr val="accent5">
                  <a:lumMod val="25000"/>
                </a:schemeClr>
              </a:solidFill>
              <a:latin typeface="Calibri" panose="020F0502020204030204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nl-NL" altLang="nl-NL" sz="2400" dirty="0" smtClean="0">
              <a:solidFill>
                <a:schemeClr val="accent5">
                  <a:lumMod val="25000"/>
                </a:schemeClr>
              </a:solidFill>
              <a:latin typeface="Calibri" panose="020F0502020204030204" pitchFamily="34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nl-NL" altLang="nl-NL" sz="2400" dirty="0" smtClean="0">
              <a:solidFill>
                <a:schemeClr val="accent5">
                  <a:lumMod val="25000"/>
                </a:schemeClr>
              </a:solidFill>
              <a:latin typeface="Calibri" panose="020F0502020204030204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nl-NL" altLang="nl-NL" dirty="0" smtClean="0"/>
          </a:p>
          <a:p>
            <a:pPr>
              <a:lnSpc>
                <a:spcPct val="90000"/>
              </a:lnSpc>
              <a:buFontTx/>
              <a:buNone/>
            </a:pPr>
            <a:endParaRPr lang="nl-NL" altLang="nl-NL" sz="2400" dirty="0" smtClean="0"/>
          </a:p>
          <a:p>
            <a:pPr>
              <a:lnSpc>
                <a:spcPct val="90000"/>
              </a:lnSpc>
              <a:buFontTx/>
              <a:buNone/>
            </a:pPr>
            <a:endParaRPr lang="nl-NL" altLang="nl-NL" sz="2400" dirty="0" smtClean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280" y="737320"/>
            <a:ext cx="8029440" cy="6120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428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504" y="2708920"/>
            <a:ext cx="8713787" cy="2736850"/>
          </a:xfrm>
        </p:spPr>
        <p:txBody>
          <a:bodyPr/>
          <a:lstStyle/>
          <a:p>
            <a:pPr eaLnBrk="1" hangingPunct="1"/>
            <a:r>
              <a:rPr lang="nl-NL" altLang="nl-NL" sz="4000" dirty="0" smtClean="0"/>
              <a:t/>
            </a:r>
            <a:br>
              <a:rPr lang="nl-NL" altLang="nl-NL" sz="4000" dirty="0" smtClean="0"/>
            </a:br>
            <a:r>
              <a:rPr lang="nl-NL" altLang="nl-NL" sz="4000" dirty="0" smtClean="0"/>
              <a:t/>
            </a:r>
            <a:br>
              <a:rPr lang="nl-NL" altLang="nl-NL" sz="4000" dirty="0" smtClean="0"/>
            </a:br>
            <a:r>
              <a:rPr lang="nl-NL" altLang="nl-NL" sz="4000" b="1" dirty="0" smtClean="0"/>
              <a:t/>
            </a:r>
            <a:br>
              <a:rPr lang="nl-NL" altLang="nl-NL" sz="4000" b="1" dirty="0" smtClean="0"/>
            </a:br>
            <a:r>
              <a:rPr lang="nl-NL" altLang="nl-NL" sz="4000" dirty="0" smtClean="0"/>
              <a:t/>
            </a:r>
            <a:br>
              <a:rPr lang="nl-NL" altLang="nl-NL" sz="4000" dirty="0" smtClean="0"/>
            </a:br>
            <a:r>
              <a:rPr lang="nl-NL" altLang="nl-NL" sz="4000" dirty="0" smtClean="0">
                <a:latin typeface="Calibri" panose="020F0502020204030204" pitchFamily="34" charset="0"/>
              </a:rPr>
              <a:t>Ten slotte </a:t>
            </a:r>
            <a:r>
              <a:rPr lang="nl-NL" altLang="nl-NL" sz="4000" dirty="0">
                <a:latin typeface="Calibri" panose="020F0502020204030204" pitchFamily="34" charset="0"/>
              </a:rPr>
              <a:t>nog een tip:</a:t>
            </a:r>
            <a:br>
              <a:rPr lang="nl-NL" altLang="nl-NL" sz="4000" dirty="0">
                <a:latin typeface="Calibri" panose="020F0502020204030204" pitchFamily="34" charset="0"/>
              </a:rPr>
            </a:br>
            <a:r>
              <a:rPr lang="nl-NL" altLang="nl-NL" sz="4000" dirty="0">
                <a:latin typeface="Calibri" panose="020F0502020204030204" pitchFamily="34" charset="0"/>
                <a:hlinkClick r:id="rId2"/>
              </a:rPr>
              <a:t>http://financienvoorzzpers.nl/boek</a:t>
            </a:r>
            <a:r>
              <a:rPr lang="nl-NL" altLang="nl-NL" sz="4000" dirty="0" smtClean="0">
                <a:latin typeface="Calibri" panose="020F0502020204030204" pitchFamily="34" charset="0"/>
                <a:hlinkClick r:id="rId2"/>
              </a:rPr>
              <a:t>/</a:t>
            </a:r>
            <a:br>
              <a:rPr lang="nl-NL" altLang="nl-NL" sz="4000" dirty="0" smtClean="0">
                <a:latin typeface="Calibri" panose="020F0502020204030204" pitchFamily="34" charset="0"/>
                <a:hlinkClick r:id="rId2"/>
              </a:rPr>
            </a:br>
            <a:r>
              <a:rPr lang="nl-NL" altLang="nl-NL" sz="2800" dirty="0" smtClean="0">
                <a:latin typeface="Calibri" panose="020F0502020204030204" pitchFamily="34" charset="0"/>
              </a:rPr>
              <a:t/>
            </a:r>
            <a:br>
              <a:rPr lang="nl-NL" altLang="nl-NL" sz="2800" dirty="0" smtClean="0">
                <a:latin typeface="Calibri" panose="020F0502020204030204" pitchFamily="34" charset="0"/>
              </a:rPr>
            </a:br>
            <a:r>
              <a:rPr lang="nl-NL" altLang="nl-NL" sz="4000" dirty="0" smtClean="0"/>
              <a:t/>
            </a:r>
            <a:br>
              <a:rPr lang="nl-NL" altLang="nl-NL" sz="4000" dirty="0" smtClean="0"/>
            </a:br>
            <a:r>
              <a:rPr lang="nl-NL" altLang="nl-NL" sz="4000" b="1" dirty="0" smtClean="0"/>
              <a:t/>
            </a:r>
            <a:br>
              <a:rPr lang="nl-NL" altLang="nl-NL" sz="4000" b="1" dirty="0" smtClean="0"/>
            </a:br>
            <a:r>
              <a:rPr lang="nl-NL" altLang="nl-NL" sz="4000" b="1" dirty="0" smtClean="0"/>
              <a:t/>
            </a:r>
            <a:br>
              <a:rPr lang="nl-NL" altLang="nl-NL" sz="4000" b="1" dirty="0" smtClean="0"/>
            </a:br>
            <a:r>
              <a:rPr lang="nl-NL" altLang="nl-NL" sz="4000" dirty="0" smtClean="0"/>
              <a:t/>
            </a:r>
            <a:br>
              <a:rPr lang="nl-NL" altLang="nl-NL" sz="4000" dirty="0" smtClean="0"/>
            </a:br>
            <a:endParaRPr lang="en-US" altLang="nl-NL" sz="3600" b="1" dirty="0" smtClean="0"/>
          </a:p>
        </p:txBody>
      </p:sp>
    </p:spTree>
    <p:extLst>
      <p:ext uri="{BB962C8B-B14F-4D97-AF65-F5344CB8AC3E}">
        <p14:creationId xmlns:p14="http://schemas.microsoft.com/office/powerpoint/2010/main" val="229170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504" y="2708920"/>
            <a:ext cx="8713787" cy="2736850"/>
          </a:xfrm>
        </p:spPr>
        <p:txBody>
          <a:bodyPr/>
          <a:lstStyle/>
          <a:p>
            <a:pPr eaLnBrk="1" hangingPunct="1"/>
            <a:r>
              <a:rPr lang="nl-NL" altLang="nl-NL" sz="4000" dirty="0" smtClean="0"/>
              <a:t/>
            </a:r>
            <a:br>
              <a:rPr lang="nl-NL" altLang="nl-NL" sz="4000" dirty="0" smtClean="0"/>
            </a:br>
            <a:r>
              <a:rPr lang="nl-NL" altLang="nl-NL" sz="4000" dirty="0" smtClean="0"/>
              <a:t/>
            </a:r>
            <a:br>
              <a:rPr lang="nl-NL" altLang="nl-NL" sz="4000" dirty="0" smtClean="0"/>
            </a:br>
            <a:r>
              <a:rPr lang="nl-NL" altLang="nl-NL" sz="4000" b="1" dirty="0" smtClean="0"/>
              <a:t/>
            </a:r>
            <a:br>
              <a:rPr lang="nl-NL" altLang="nl-NL" sz="4000" b="1" dirty="0" smtClean="0"/>
            </a:br>
            <a:r>
              <a:rPr lang="nl-NL" altLang="nl-NL" sz="4000" dirty="0" smtClean="0"/>
              <a:t/>
            </a:r>
            <a:br>
              <a:rPr lang="nl-NL" altLang="nl-NL" sz="4000" dirty="0" smtClean="0"/>
            </a:br>
            <a:r>
              <a:rPr lang="nl-NL" altLang="nl-NL" sz="4000" dirty="0" smtClean="0">
                <a:solidFill>
                  <a:srgbClr val="0070C0"/>
                </a:solidFill>
              </a:rPr>
              <a:t>Onderdeel II</a:t>
            </a:r>
            <a:r>
              <a:rPr lang="nl-NL" altLang="nl-NL" sz="4000" dirty="0" smtClean="0"/>
              <a:t/>
            </a:r>
            <a:br>
              <a:rPr lang="nl-NL" altLang="nl-NL" sz="4000" dirty="0" smtClean="0"/>
            </a:br>
            <a:r>
              <a:rPr lang="nl-NL" altLang="nl-NL" sz="4000" dirty="0" smtClean="0">
                <a:latin typeface="Calibri" panose="020F0502020204030204" pitchFamily="34" charset="0"/>
              </a:rPr>
              <a:t>Welke </a:t>
            </a:r>
            <a:r>
              <a:rPr lang="nl-NL" altLang="nl-NL" sz="4000" dirty="0" smtClean="0">
                <a:latin typeface="Calibri" panose="020F0502020204030204" pitchFamily="34" charset="0"/>
              </a:rPr>
              <a:t>prijs wil ik vragen voor mijn product?</a:t>
            </a:r>
            <a:r>
              <a:rPr lang="nl-NL" altLang="nl-NL" sz="2800" dirty="0" smtClean="0">
                <a:latin typeface="Calibri" panose="020F0502020204030204" pitchFamily="34" charset="0"/>
              </a:rPr>
              <a:t/>
            </a:r>
            <a:br>
              <a:rPr lang="nl-NL" altLang="nl-NL" sz="2800" dirty="0" smtClean="0">
                <a:latin typeface="Calibri" panose="020F0502020204030204" pitchFamily="34" charset="0"/>
              </a:rPr>
            </a:br>
            <a:r>
              <a:rPr lang="nl-NL" altLang="nl-NL" sz="4000" dirty="0" smtClean="0"/>
              <a:t/>
            </a:r>
            <a:br>
              <a:rPr lang="nl-NL" altLang="nl-NL" sz="4000" dirty="0" smtClean="0"/>
            </a:br>
            <a:r>
              <a:rPr lang="nl-NL" altLang="nl-NL" sz="4000" b="1" dirty="0" smtClean="0"/>
              <a:t/>
            </a:r>
            <a:br>
              <a:rPr lang="nl-NL" altLang="nl-NL" sz="4000" b="1" dirty="0" smtClean="0"/>
            </a:br>
            <a:r>
              <a:rPr lang="nl-NL" altLang="nl-NL" sz="4000" b="1" dirty="0" smtClean="0"/>
              <a:t/>
            </a:r>
            <a:br>
              <a:rPr lang="nl-NL" altLang="nl-NL" sz="4000" b="1" dirty="0" smtClean="0"/>
            </a:br>
            <a:r>
              <a:rPr lang="nl-NL" altLang="nl-NL" sz="4000" dirty="0" smtClean="0"/>
              <a:t/>
            </a:r>
            <a:br>
              <a:rPr lang="nl-NL" altLang="nl-NL" sz="4000" dirty="0" smtClean="0"/>
            </a:br>
            <a:endParaRPr lang="en-US" altLang="nl-NL" sz="3600" b="1" dirty="0" smtClean="0"/>
          </a:p>
        </p:txBody>
      </p:sp>
    </p:spTree>
    <p:extLst>
      <p:ext uri="{BB962C8B-B14F-4D97-AF65-F5344CB8AC3E}">
        <p14:creationId xmlns:p14="http://schemas.microsoft.com/office/powerpoint/2010/main" val="320889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504" y="2708920"/>
            <a:ext cx="8713787" cy="2736850"/>
          </a:xfrm>
        </p:spPr>
        <p:txBody>
          <a:bodyPr/>
          <a:lstStyle/>
          <a:p>
            <a:pPr eaLnBrk="1" hangingPunct="1"/>
            <a:r>
              <a:rPr lang="nl-NL" altLang="nl-NL" sz="4000" dirty="0" smtClean="0"/>
              <a:t/>
            </a:r>
            <a:br>
              <a:rPr lang="nl-NL" altLang="nl-NL" sz="4000" dirty="0" smtClean="0"/>
            </a:br>
            <a:r>
              <a:rPr lang="nl-NL" altLang="nl-NL" sz="4000" dirty="0" smtClean="0"/>
              <a:t/>
            </a:r>
            <a:br>
              <a:rPr lang="nl-NL" altLang="nl-NL" sz="4000" dirty="0" smtClean="0"/>
            </a:br>
            <a:r>
              <a:rPr lang="nl-NL" altLang="nl-NL" sz="4000" b="1" dirty="0" smtClean="0"/>
              <a:t/>
            </a:r>
            <a:br>
              <a:rPr lang="nl-NL" altLang="nl-NL" sz="4000" b="1" dirty="0" smtClean="0"/>
            </a:br>
            <a:r>
              <a:rPr lang="nl-NL" altLang="nl-NL" sz="4000" dirty="0" smtClean="0"/>
              <a:t/>
            </a:r>
            <a:br>
              <a:rPr lang="nl-NL" altLang="nl-NL" sz="4000" dirty="0" smtClean="0"/>
            </a:br>
            <a:r>
              <a:rPr lang="nl-NL" altLang="nl-NL" sz="4000" dirty="0" smtClean="0">
                <a:solidFill>
                  <a:srgbClr val="0070C0"/>
                </a:solidFill>
              </a:rPr>
              <a:t>Onderdeel I</a:t>
            </a:r>
            <a:r>
              <a:rPr lang="nl-NL" altLang="nl-NL" sz="4000" dirty="0" smtClean="0"/>
              <a:t/>
            </a:r>
            <a:br>
              <a:rPr lang="nl-NL" altLang="nl-NL" sz="4000" dirty="0" smtClean="0"/>
            </a:br>
            <a:r>
              <a:rPr lang="nl-NL" altLang="nl-NL" sz="4000" dirty="0" smtClean="0">
                <a:latin typeface="Calibri" panose="020F0502020204030204" pitchFamily="34" charset="0"/>
              </a:rPr>
              <a:t>Het </a:t>
            </a:r>
            <a:r>
              <a:rPr lang="nl-NL" altLang="nl-NL" sz="4000" dirty="0" smtClean="0">
                <a:latin typeface="Calibri" panose="020F0502020204030204" pitchFamily="34" charset="0"/>
              </a:rPr>
              <a:t>financiële plan</a:t>
            </a:r>
            <a:r>
              <a:rPr lang="nl-NL" altLang="nl-NL" sz="2800" dirty="0" smtClean="0">
                <a:latin typeface="Calibri" panose="020F0502020204030204" pitchFamily="34" charset="0"/>
              </a:rPr>
              <a:t/>
            </a:r>
            <a:br>
              <a:rPr lang="nl-NL" altLang="nl-NL" sz="2800" dirty="0" smtClean="0">
                <a:latin typeface="Calibri" panose="020F0502020204030204" pitchFamily="34" charset="0"/>
              </a:rPr>
            </a:br>
            <a:r>
              <a:rPr lang="nl-NL" altLang="nl-NL" sz="4000" dirty="0" smtClean="0"/>
              <a:t/>
            </a:r>
            <a:br>
              <a:rPr lang="nl-NL" altLang="nl-NL" sz="4000" dirty="0" smtClean="0"/>
            </a:br>
            <a:r>
              <a:rPr lang="nl-NL" altLang="nl-NL" sz="4000" b="1" dirty="0" smtClean="0"/>
              <a:t/>
            </a:r>
            <a:br>
              <a:rPr lang="nl-NL" altLang="nl-NL" sz="4000" b="1" dirty="0" smtClean="0"/>
            </a:br>
            <a:r>
              <a:rPr lang="nl-NL" altLang="nl-NL" sz="4000" b="1" dirty="0" smtClean="0"/>
              <a:t/>
            </a:r>
            <a:br>
              <a:rPr lang="nl-NL" altLang="nl-NL" sz="4000" b="1" dirty="0" smtClean="0"/>
            </a:br>
            <a:r>
              <a:rPr lang="nl-NL" altLang="nl-NL" sz="4000" dirty="0" smtClean="0"/>
              <a:t/>
            </a:r>
            <a:br>
              <a:rPr lang="nl-NL" altLang="nl-NL" sz="4000" dirty="0" smtClean="0"/>
            </a:br>
            <a:endParaRPr lang="en-US" altLang="nl-NL" sz="3600" b="1" dirty="0" smtClean="0"/>
          </a:p>
        </p:txBody>
      </p:sp>
    </p:spTree>
    <p:extLst>
      <p:ext uri="{BB962C8B-B14F-4D97-AF65-F5344CB8AC3E}">
        <p14:creationId xmlns:p14="http://schemas.microsoft.com/office/powerpoint/2010/main" val="174620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algn="l"/>
            <a:r>
              <a:rPr lang="en-US" altLang="nl-NL" sz="32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Prijsstelling</a:t>
            </a:r>
            <a:endParaRPr lang="nl-NL" altLang="nl-NL" sz="3200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4391025"/>
          </a:xfrm>
        </p:spPr>
        <p:txBody>
          <a:bodyPr/>
          <a:lstStyle/>
          <a:p>
            <a:pPr>
              <a:buFontTx/>
              <a:buNone/>
            </a:pPr>
            <a:r>
              <a:rPr lang="nl-NL" altLang="nl-NL" sz="2400" dirty="0" smtClean="0">
                <a:latin typeface="Calibri" panose="020F0502020204030204" pitchFamily="34" charset="0"/>
              </a:rPr>
              <a:t>Belangrijke vragen:</a:t>
            </a:r>
          </a:p>
          <a:p>
            <a:r>
              <a:rPr lang="nl-NL" altLang="nl-NL" sz="2400" dirty="0" smtClean="0">
                <a:latin typeface="Calibri" panose="020F0502020204030204" pitchFamily="34" charset="0"/>
              </a:rPr>
              <a:t>Voor welke waarde wil klant echt betalen</a:t>
            </a:r>
          </a:p>
          <a:p>
            <a:r>
              <a:rPr lang="nl-NL" altLang="nl-NL" sz="2400" dirty="0" smtClean="0">
                <a:latin typeface="Calibri" panose="020F0502020204030204" pitchFamily="34" charset="0"/>
              </a:rPr>
              <a:t>Hoeveel veel de klant betalen</a:t>
            </a:r>
          </a:p>
          <a:p>
            <a:r>
              <a:rPr lang="nl-NL" altLang="nl-NL" sz="2400" dirty="0" smtClean="0">
                <a:latin typeface="Calibri" panose="020F0502020204030204" pitchFamily="34" charset="0"/>
              </a:rPr>
              <a:t>Hoe betalen de klanten</a:t>
            </a:r>
          </a:p>
          <a:p>
            <a:r>
              <a:rPr lang="nl-NL" altLang="nl-NL" sz="2400" dirty="0" smtClean="0">
                <a:latin typeface="Calibri" panose="020F0502020204030204" pitchFamily="34" charset="0"/>
              </a:rPr>
              <a:t>Hoe zouden ze het liefste betalen</a:t>
            </a:r>
          </a:p>
          <a:p>
            <a:r>
              <a:rPr lang="nl-NL" altLang="nl-NL" sz="2400" dirty="0" smtClean="0">
                <a:latin typeface="Calibri" panose="020F0502020204030204" pitchFamily="34" charset="0"/>
              </a:rPr>
              <a:t>Hoeveel draagt elke inkomstenbron bij aan het totaal</a:t>
            </a:r>
          </a:p>
          <a:p>
            <a:pPr>
              <a:buFontTx/>
              <a:buNone/>
            </a:pPr>
            <a:endParaRPr lang="nl-NL" altLang="nl-NL" sz="2400" dirty="0" smtClean="0"/>
          </a:p>
          <a:p>
            <a:pPr>
              <a:buFontTx/>
              <a:buNone/>
            </a:pPr>
            <a:endParaRPr lang="nl-NL" altLang="nl-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260350"/>
            <a:ext cx="7772400" cy="647700"/>
          </a:xfrm>
        </p:spPr>
        <p:txBody>
          <a:bodyPr/>
          <a:lstStyle/>
          <a:p>
            <a:pPr algn="l"/>
            <a:r>
              <a:rPr lang="en-US" altLang="nl-NL" sz="28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Prijsstelling</a:t>
            </a:r>
            <a:endParaRPr lang="nl-NL" altLang="nl-NL" sz="2800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052513"/>
            <a:ext cx="7772400" cy="4824412"/>
          </a:xfrm>
        </p:spPr>
        <p:txBody>
          <a:bodyPr/>
          <a:lstStyle/>
          <a:p>
            <a:pPr>
              <a:buFontTx/>
              <a:buNone/>
            </a:pPr>
            <a:r>
              <a:rPr lang="nl-NL" altLang="nl-NL" sz="2400" dirty="0" smtClean="0">
                <a:latin typeface="Calibri" panose="020F0502020204030204" pitchFamily="34" charset="0"/>
              </a:rPr>
              <a:t>Belangrijke vragen:</a:t>
            </a:r>
          </a:p>
          <a:p>
            <a:r>
              <a:rPr lang="nl-NL" altLang="nl-NL" sz="2400" dirty="0" smtClean="0">
                <a:latin typeface="Calibri" panose="020F0502020204030204" pitchFamily="34" charset="0"/>
              </a:rPr>
              <a:t>Hoeveel investeringen moet ik doen?</a:t>
            </a:r>
          </a:p>
          <a:p>
            <a:r>
              <a:rPr lang="nl-NL" altLang="nl-NL" sz="2400" dirty="0" smtClean="0">
                <a:latin typeface="Calibri" panose="020F0502020204030204" pitchFamily="34" charset="0"/>
              </a:rPr>
              <a:t>Kan ik dit financieren?</a:t>
            </a:r>
          </a:p>
          <a:p>
            <a:r>
              <a:rPr lang="nl-NL" altLang="nl-NL" sz="2400" dirty="0" smtClean="0">
                <a:latin typeface="Calibri" panose="020F0502020204030204" pitchFamily="34" charset="0"/>
              </a:rPr>
              <a:t>Hoeveel bedragen mijn kosten per product (heeft veel invloed op prijsstelling)</a:t>
            </a:r>
          </a:p>
          <a:p>
            <a:r>
              <a:rPr lang="nl-NL" altLang="nl-NL" sz="2400" dirty="0" smtClean="0">
                <a:latin typeface="Calibri" panose="020F0502020204030204" pitchFamily="34" charset="0"/>
              </a:rPr>
              <a:t>Zal ik in liquiditeitsproblemen kunnen komen?</a:t>
            </a:r>
          </a:p>
          <a:p>
            <a:pPr>
              <a:buFontTx/>
              <a:buNone/>
            </a:pPr>
            <a:endParaRPr lang="nl-NL" altLang="nl-NL" sz="2400" dirty="0" smtClean="0"/>
          </a:p>
          <a:p>
            <a:pPr>
              <a:buFontTx/>
              <a:buNone/>
            </a:pPr>
            <a:endParaRPr lang="nl-NL" altLang="nl-NL" sz="2400" dirty="0" smtClean="0"/>
          </a:p>
          <a:p>
            <a:pPr>
              <a:buFontTx/>
              <a:buNone/>
            </a:pPr>
            <a:endParaRPr lang="nl-NL" altLang="nl-NL" sz="2400" dirty="0" smtClean="0"/>
          </a:p>
          <a:p>
            <a:pPr>
              <a:buFontTx/>
              <a:buNone/>
            </a:pPr>
            <a:endParaRPr lang="nl-NL" altLang="nl-NL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algn="l"/>
            <a:r>
              <a:rPr lang="nl-NL" altLang="nl-NL" sz="28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Manieren voor genereren van inkomsten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4464050"/>
          </a:xfrm>
        </p:spPr>
        <p:txBody>
          <a:bodyPr/>
          <a:lstStyle/>
          <a:p>
            <a:r>
              <a:rPr lang="nl-NL" altLang="nl-NL" sz="2400" dirty="0" smtClean="0">
                <a:latin typeface="Calibri" panose="020F0502020204030204" pitchFamily="34" charset="0"/>
              </a:rPr>
              <a:t>Verkoop producten</a:t>
            </a:r>
          </a:p>
          <a:p>
            <a:r>
              <a:rPr lang="nl-NL" altLang="nl-NL" sz="2400" dirty="0" err="1" smtClean="0">
                <a:latin typeface="Calibri" panose="020F0502020204030204" pitchFamily="34" charset="0"/>
              </a:rPr>
              <a:t>Gebruikersfee</a:t>
            </a:r>
            <a:r>
              <a:rPr lang="nl-NL" altLang="nl-NL" sz="2400" dirty="0" smtClean="0">
                <a:latin typeface="Calibri" panose="020F0502020204030204" pitchFamily="34" charset="0"/>
              </a:rPr>
              <a:t>: inkomsten bij gebruik dienst (bv telefoon)</a:t>
            </a:r>
          </a:p>
          <a:p>
            <a:r>
              <a:rPr lang="nl-NL" altLang="nl-NL" sz="2400" dirty="0" smtClean="0">
                <a:latin typeface="Calibri" panose="020F0502020204030204" pitchFamily="34" charset="0"/>
              </a:rPr>
              <a:t>Abonnement (bv sportschool)</a:t>
            </a:r>
          </a:p>
          <a:p>
            <a:r>
              <a:rPr lang="nl-NL" altLang="nl-NL" sz="2400" dirty="0" smtClean="0">
                <a:latin typeface="Calibri" panose="020F0502020204030204" pitchFamily="34" charset="0"/>
              </a:rPr>
              <a:t>Verhuren (bv fietsen)</a:t>
            </a:r>
          </a:p>
          <a:p>
            <a:r>
              <a:rPr lang="nl-NL" altLang="nl-NL" sz="2400" dirty="0" smtClean="0">
                <a:latin typeface="Calibri" panose="020F0502020204030204" pitchFamily="34" charset="0"/>
              </a:rPr>
              <a:t>Licentieverlening: gebruik intellectuele eigendom</a:t>
            </a:r>
          </a:p>
          <a:p>
            <a:pPr>
              <a:buFontTx/>
              <a:buNone/>
            </a:pPr>
            <a:r>
              <a:rPr lang="nl-NL" altLang="nl-NL" sz="2400" dirty="0" smtClean="0">
                <a:latin typeface="Calibri" panose="020F0502020204030204" pitchFamily="34" charset="0"/>
              </a:rPr>
              <a:t>    (bv patent)</a:t>
            </a:r>
          </a:p>
          <a:p>
            <a:r>
              <a:rPr lang="nl-NL" altLang="nl-NL" sz="2400" dirty="0" err="1" smtClean="0">
                <a:latin typeface="Calibri" panose="020F0502020204030204" pitchFamily="34" charset="0"/>
              </a:rPr>
              <a:t>Brokerage</a:t>
            </a:r>
            <a:r>
              <a:rPr lang="nl-NL" altLang="nl-NL" sz="2400" dirty="0" smtClean="0">
                <a:latin typeface="Calibri" panose="020F0502020204030204" pitchFamily="34" charset="0"/>
              </a:rPr>
              <a:t> fee: heeft betrekking op intermediair </a:t>
            </a:r>
          </a:p>
          <a:p>
            <a:pPr>
              <a:buFontTx/>
              <a:buNone/>
            </a:pPr>
            <a:r>
              <a:rPr lang="nl-NL" altLang="nl-NL" sz="2400" dirty="0" smtClean="0">
                <a:latin typeface="Calibri" panose="020F0502020204030204" pitchFamily="34" charset="0"/>
              </a:rPr>
              <a:t>    (bv makelaar)</a:t>
            </a:r>
          </a:p>
          <a:p>
            <a:r>
              <a:rPr lang="nl-NL" altLang="nl-NL" sz="2400" dirty="0" smtClean="0">
                <a:latin typeface="Calibri" panose="020F0502020204030204" pitchFamily="34" charset="0"/>
              </a:rPr>
              <a:t>Reclame</a:t>
            </a:r>
          </a:p>
          <a:p>
            <a:pPr>
              <a:buFontTx/>
              <a:buNone/>
            </a:pPr>
            <a:endParaRPr lang="nl-NL" altLang="nl-NL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algn="l"/>
            <a:r>
              <a:rPr lang="nl-NL" altLang="nl-NL" sz="28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Drie benaderingen om de prijs vast te stellen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4464050"/>
          </a:xfrm>
        </p:spPr>
        <p:txBody>
          <a:bodyPr/>
          <a:lstStyle/>
          <a:p>
            <a:r>
              <a:rPr lang="nl-NL" altLang="nl-NL" sz="2400" dirty="0" smtClean="0">
                <a:latin typeface="Calibri" panose="020F0502020204030204" pitchFamily="34" charset="0"/>
              </a:rPr>
              <a:t>Kosten georiënteerde prijsstelling</a:t>
            </a:r>
          </a:p>
          <a:p>
            <a:r>
              <a:rPr lang="nl-NL" altLang="nl-NL" sz="2400" dirty="0" smtClean="0">
                <a:latin typeface="Calibri" panose="020F0502020204030204" pitchFamily="34" charset="0"/>
              </a:rPr>
              <a:t>Concurrentie georiënteerde prijsstelling</a:t>
            </a:r>
          </a:p>
          <a:p>
            <a:r>
              <a:rPr lang="nl-NL" altLang="nl-NL" sz="2400" dirty="0" smtClean="0">
                <a:latin typeface="Calibri" panose="020F0502020204030204" pitchFamily="34" charset="0"/>
              </a:rPr>
              <a:t>Vraag georiënteerde prijsstelling</a:t>
            </a:r>
          </a:p>
          <a:p>
            <a:pPr>
              <a:buFontTx/>
              <a:buNone/>
            </a:pPr>
            <a:endParaRPr lang="en-US" altLang="nl-NL" sz="2400" dirty="0" smtClean="0"/>
          </a:p>
          <a:p>
            <a:pPr>
              <a:buFontTx/>
              <a:buNone/>
            </a:pPr>
            <a:r>
              <a:rPr lang="nl-NL" altLang="nl-NL" sz="24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Twee belangrijke introductieprijsstrategieën:</a:t>
            </a:r>
          </a:p>
          <a:p>
            <a:r>
              <a:rPr lang="nl-NL" altLang="nl-NL" sz="2400" dirty="0" smtClean="0">
                <a:latin typeface="Calibri" panose="020F0502020204030204" pitchFamily="34" charset="0"/>
              </a:rPr>
              <a:t>Afroomstrategie: hoog beginnen, daarna geleidelijk verlagen</a:t>
            </a:r>
          </a:p>
          <a:p>
            <a:r>
              <a:rPr lang="nl-NL" altLang="nl-NL" sz="2400" dirty="0" smtClean="0">
                <a:latin typeface="Calibri" panose="020F0502020204030204" pitchFamily="34" charset="0"/>
              </a:rPr>
              <a:t>Penetratie strategie: laag beginnen, daarna geleidelijk verhogen</a:t>
            </a:r>
          </a:p>
          <a:p>
            <a:pPr>
              <a:buFontTx/>
              <a:buNone/>
            </a:pPr>
            <a:endParaRPr lang="nl-NL" altLang="nl-NL" sz="2400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algn="l"/>
            <a:r>
              <a:rPr lang="en-US" altLang="nl-NL" sz="28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Prijszettingsmechanismen</a:t>
            </a:r>
            <a:endParaRPr lang="nl-NL" altLang="nl-NL" sz="2800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1075"/>
            <a:ext cx="8229600" cy="4535488"/>
          </a:xfrm>
        </p:spPr>
        <p:txBody>
          <a:bodyPr/>
          <a:lstStyle/>
          <a:p>
            <a:pPr>
              <a:buFontTx/>
              <a:buNone/>
            </a:pPr>
            <a:r>
              <a:rPr lang="nl-NL" altLang="nl-NL" sz="2400" u="sng" dirty="0" smtClean="0">
                <a:latin typeface="Calibri" panose="020F0502020204030204" pitchFamily="34" charset="0"/>
              </a:rPr>
              <a:t>Vaste prijszetting</a:t>
            </a:r>
          </a:p>
          <a:p>
            <a:pPr>
              <a:buFontTx/>
              <a:buChar char="-"/>
            </a:pPr>
            <a:r>
              <a:rPr lang="nl-NL" altLang="nl-NL" sz="2400" dirty="0" smtClean="0">
                <a:latin typeface="Calibri" panose="020F0502020204030204" pitchFamily="34" charset="0"/>
              </a:rPr>
              <a:t>productkenmerk afhankelijk</a:t>
            </a:r>
          </a:p>
          <a:p>
            <a:pPr>
              <a:buFontTx/>
              <a:buChar char="-"/>
            </a:pPr>
            <a:r>
              <a:rPr lang="nl-NL" altLang="nl-NL" sz="2400" dirty="0" smtClean="0">
                <a:latin typeface="Calibri" panose="020F0502020204030204" pitchFamily="34" charset="0"/>
              </a:rPr>
              <a:t>klantsegment afhankelijk</a:t>
            </a:r>
          </a:p>
          <a:p>
            <a:pPr>
              <a:buFontTx/>
              <a:buChar char="-"/>
            </a:pPr>
            <a:r>
              <a:rPr lang="nl-NL" altLang="nl-NL" sz="2400" dirty="0" smtClean="0">
                <a:latin typeface="Calibri" panose="020F0502020204030204" pitchFamily="34" charset="0"/>
              </a:rPr>
              <a:t>volume afhankelijk</a:t>
            </a:r>
          </a:p>
          <a:p>
            <a:pPr>
              <a:buFontTx/>
              <a:buNone/>
            </a:pPr>
            <a:endParaRPr lang="nl-NL" altLang="nl-NL" sz="2400" dirty="0" smtClean="0">
              <a:latin typeface="Calibri" panose="020F0502020204030204" pitchFamily="34" charset="0"/>
            </a:endParaRPr>
          </a:p>
          <a:p>
            <a:pPr>
              <a:buFontTx/>
              <a:buNone/>
            </a:pPr>
            <a:r>
              <a:rPr lang="nl-NL" altLang="nl-NL" sz="2400" u="sng" dirty="0" smtClean="0">
                <a:latin typeface="Calibri" panose="020F0502020204030204" pitchFamily="34" charset="0"/>
              </a:rPr>
              <a:t>Dynamische prijszetting</a:t>
            </a:r>
          </a:p>
          <a:p>
            <a:pPr>
              <a:buFontTx/>
              <a:buChar char="-"/>
            </a:pPr>
            <a:r>
              <a:rPr lang="nl-NL" altLang="nl-NL" sz="2400" dirty="0" smtClean="0">
                <a:latin typeface="Calibri" panose="020F0502020204030204" pitchFamily="34" charset="0"/>
              </a:rPr>
              <a:t>onderhandelen</a:t>
            </a:r>
          </a:p>
          <a:p>
            <a:pPr>
              <a:buFontTx/>
              <a:buChar char="-"/>
            </a:pPr>
            <a:r>
              <a:rPr lang="nl-NL" altLang="nl-NL" sz="2400" dirty="0" err="1" smtClean="0">
                <a:latin typeface="Calibri" panose="020F0502020204030204" pitchFamily="34" charset="0"/>
              </a:rPr>
              <a:t>yield</a:t>
            </a:r>
            <a:r>
              <a:rPr lang="nl-NL" altLang="nl-NL" sz="2400" dirty="0" smtClean="0">
                <a:latin typeface="Calibri" panose="020F0502020204030204" pitchFamily="34" charset="0"/>
              </a:rPr>
              <a:t> management</a:t>
            </a:r>
          </a:p>
          <a:p>
            <a:pPr>
              <a:buFontTx/>
              <a:buChar char="-"/>
            </a:pPr>
            <a:endParaRPr lang="nl-NL" altLang="nl-NL" sz="2400" dirty="0" smtClean="0"/>
          </a:p>
          <a:p>
            <a:pPr>
              <a:buFontTx/>
              <a:buChar char="-"/>
            </a:pPr>
            <a:endParaRPr lang="nl-NL" altLang="nl-NL" sz="2400" dirty="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algn="l"/>
            <a:r>
              <a:rPr lang="en-US" altLang="nl-NL" sz="2800" dirty="0" err="1" smtClean="0">
                <a:solidFill>
                  <a:srgbClr val="0070C0"/>
                </a:solidFill>
                <a:latin typeface="Calibri" panose="020F0502020204030204" pitchFamily="34" charset="0"/>
              </a:rPr>
              <a:t>Relatie</a:t>
            </a:r>
            <a:r>
              <a:rPr lang="en-US" altLang="nl-NL" sz="28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 prijs </a:t>
            </a:r>
            <a:r>
              <a:rPr lang="en-US" altLang="nl-NL" sz="2800" dirty="0" err="1" smtClean="0">
                <a:solidFill>
                  <a:srgbClr val="0070C0"/>
                </a:solidFill>
                <a:latin typeface="Calibri" panose="020F0502020204030204" pitchFamily="34" charset="0"/>
              </a:rPr>
              <a:t>en</a:t>
            </a:r>
            <a:r>
              <a:rPr lang="en-US" altLang="nl-NL" sz="28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 de </a:t>
            </a:r>
            <a:r>
              <a:rPr lang="en-US" altLang="nl-NL" sz="2800" dirty="0" err="1" smtClean="0">
                <a:solidFill>
                  <a:srgbClr val="0070C0"/>
                </a:solidFill>
                <a:latin typeface="Calibri" panose="020F0502020204030204" pitchFamily="34" charset="0"/>
              </a:rPr>
              <a:t>overige</a:t>
            </a:r>
            <a:r>
              <a:rPr lang="en-US" altLang="nl-NL" sz="28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 P’s</a:t>
            </a:r>
            <a:endParaRPr lang="nl-NL" altLang="nl-NL" sz="2800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4464050"/>
          </a:xfrm>
        </p:spPr>
        <p:txBody>
          <a:bodyPr/>
          <a:lstStyle/>
          <a:p>
            <a:r>
              <a:rPr lang="nl-NL" altLang="nl-NL" sz="2400" i="1" dirty="0" smtClean="0">
                <a:solidFill>
                  <a:schemeClr val="accent5">
                    <a:lumMod val="25000"/>
                  </a:schemeClr>
                </a:solidFill>
                <a:latin typeface="Calibri" panose="020F0502020204030204" pitchFamily="34" charset="0"/>
              </a:rPr>
              <a:t>Product</a:t>
            </a:r>
          </a:p>
          <a:p>
            <a:pPr>
              <a:buFontTx/>
              <a:buNone/>
            </a:pPr>
            <a:r>
              <a:rPr lang="nl-NL" altLang="nl-NL" sz="2400" dirty="0" smtClean="0">
                <a:latin typeface="Calibri" panose="020F0502020204030204" pitchFamily="34" charset="0"/>
              </a:rPr>
              <a:t>Stel exclusief imago: prijs hoog</a:t>
            </a:r>
          </a:p>
          <a:p>
            <a:r>
              <a:rPr lang="nl-NL" altLang="nl-NL" sz="2400" i="1" dirty="0" smtClean="0">
                <a:solidFill>
                  <a:schemeClr val="accent5">
                    <a:lumMod val="25000"/>
                  </a:schemeClr>
                </a:solidFill>
                <a:latin typeface="Calibri" panose="020F0502020204030204" pitchFamily="34" charset="0"/>
              </a:rPr>
              <a:t>Plaats</a:t>
            </a:r>
          </a:p>
          <a:p>
            <a:pPr>
              <a:buFontTx/>
              <a:buNone/>
            </a:pPr>
            <a:r>
              <a:rPr lang="nl-NL" altLang="nl-NL" sz="2400" dirty="0" smtClean="0">
                <a:latin typeface="Calibri" panose="020F0502020204030204" pitchFamily="34" charset="0"/>
              </a:rPr>
              <a:t>Stel via internet: prijs laag</a:t>
            </a:r>
          </a:p>
          <a:p>
            <a:r>
              <a:rPr lang="nl-NL" altLang="nl-NL" sz="2400" i="1" dirty="0" smtClean="0">
                <a:solidFill>
                  <a:schemeClr val="accent5">
                    <a:lumMod val="25000"/>
                  </a:schemeClr>
                </a:solidFill>
                <a:latin typeface="Calibri" panose="020F0502020204030204" pitchFamily="34" charset="0"/>
              </a:rPr>
              <a:t>Promotie</a:t>
            </a:r>
          </a:p>
          <a:p>
            <a:pPr>
              <a:buFontTx/>
              <a:buNone/>
            </a:pPr>
            <a:r>
              <a:rPr lang="nl-NL" altLang="nl-NL" sz="2400" dirty="0" smtClean="0">
                <a:latin typeface="Calibri" panose="020F0502020204030204" pitchFamily="34" charset="0"/>
              </a:rPr>
              <a:t>Stel veel: prijs hoog</a:t>
            </a:r>
          </a:p>
          <a:p>
            <a:r>
              <a:rPr lang="nl-NL" altLang="nl-NL" sz="2400" i="1" dirty="0" smtClean="0">
                <a:solidFill>
                  <a:schemeClr val="accent5">
                    <a:lumMod val="25000"/>
                  </a:schemeClr>
                </a:solidFill>
                <a:latin typeface="Calibri" panose="020F0502020204030204" pitchFamily="34" charset="0"/>
              </a:rPr>
              <a:t>Personeel</a:t>
            </a:r>
          </a:p>
          <a:p>
            <a:pPr>
              <a:buFontTx/>
              <a:buNone/>
            </a:pPr>
            <a:r>
              <a:rPr lang="nl-NL" altLang="nl-NL" sz="2400" dirty="0" smtClean="0">
                <a:latin typeface="Calibri" panose="020F0502020204030204" pitchFamily="34" charset="0"/>
              </a:rPr>
              <a:t>Stel veel: prijs hoog</a:t>
            </a:r>
          </a:p>
          <a:p>
            <a:r>
              <a:rPr lang="nl-NL" altLang="nl-NL" sz="2400" i="1" dirty="0" smtClean="0">
                <a:solidFill>
                  <a:schemeClr val="accent5">
                    <a:lumMod val="25000"/>
                  </a:schemeClr>
                </a:solidFill>
                <a:latin typeface="Calibri" panose="020F0502020204030204" pitchFamily="34" charset="0"/>
              </a:rPr>
              <a:t>Presentatie</a:t>
            </a:r>
          </a:p>
          <a:p>
            <a:pPr>
              <a:buFontTx/>
              <a:buNone/>
            </a:pPr>
            <a:r>
              <a:rPr lang="nl-NL" altLang="nl-NL" sz="2400" dirty="0" smtClean="0">
                <a:latin typeface="Calibri" panose="020F0502020204030204" pitchFamily="34" charset="0"/>
              </a:rPr>
              <a:t>Stel belangrijk: prijs hoog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algn="l"/>
            <a:r>
              <a:rPr lang="nl-NL" altLang="nl-NL" sz="28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De klantwaardenstrategieën van </a:t>
            </a:r>
            <a:r>
              <a:rPr lang="nl-NL" altLang="nl-NL" sz="2800" dirty="0" err="1" smtClean="0">
                <a:solidFill>
                  <a:srgbClr val="0070C0"/>
                </a:solidFill>
                <a:latin typeface="Calibri" panose="020F0502020204030204" pitchFamily="34" charset="0"/>
              </a:rPr>
              <a:t>Treacy</a:t>
            </a:r>
            <a:r>
              <a:rPr lang="nl-NL" altLang="nl-NL" sz="28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 en </a:t>
            </a:r>
            <a:r>
              <a:rPr lang="nl-NL" altLang="nl-NL" sz="2800" dirty="0" err="1" smtClean="0">
                <a:solidFill>
                  <a:srgbClr val="0070C0"/>
                </a:solidFill>
                <a:latin typeface="Calibri" panose="020F0502020204030204" pitchFamily="34" charset="0"/>
              </a:rPr>
              <a:t>Wiersema</a:t>
            </a:r>
            <a:endParaRPr lang="nl-NL" altLang="nl-NL" sz="2800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424815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nl-NL" altLang="nl-NL" sz="2400" b="1" dirty="0" smtClean="0">
                <a:solidFill>
                  <a:schemeClr val="accent5">
                    <a:lumMod val="25000"/>
                  </a:schemeClr>
                </a:solidFill>
                <a:latin typeface="Calibri" panose="020F0502020204030204" pitchFamily="34" charset="0"/>
              </a:rPr>
              <a:t>1. </a:t>
            </a:r>
            <a:r>
              <a:rPr lang="nl-NL" altLang="nl-NL" sz="2400" b="1" dirty="0" err="1" smtClean="0">
                <a:solidFill>
                  <a:schemeClr val="accent5">
                    <a:lumMod val="25000"/>
                  </a:schemeClr>
                </a:solidFill>
                <a:latin typeface="Calibri" panose="020F0502020204030204" pitchFamily="34" charset="0"/>
              </a:rPr>
              <a:t>Operational</a:t>
            </a:r>
            <a:r>
              <a:rPr lang="nl-NL" altLang="nl-NL" sz="2400" b="1" dirty="0" smtClean="0">
                <a:solidFill>
                  <a:schemeClr val="accent5">
                    <a:lumMod val="25000"/>
                  </a:schemeClr>
                </a:solidFill>
                <a:latin typeface="Calibri" panose="020F0502020204030204" pitchFamily="34" charset="0"/>
              </a:rPr>
              <a:t> excellence (kostenleiderschap)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nl-NL" altLang="nl-NL" sz="2400" i="1" dirty="0" smtClean="0">
                <a:latin typeface="Calibri" panose="020F0502020204030204" pitchFamily="34" charset="0"/>
              </a:rPr>
              <a:t>Kenmerken:</a:t>
            </a:r>
          </a:p>
          <a:p>
            <a:pPr>
              <a:lnSpc>
                <a:spcPct val="80000"/>
              </a:lnSpc>
            </a:pPr>
            <a:r>
              <a:rPr lang="nl-NL" altLang="nl-NL" sz="2400" dirty="0" smtClean="0">
                <a:latin typeface="Calibri" panose="020F0502020204030204" pitchFamily="34" charset="0"/>
              </a:rPr>
              <a:t>Lage prijs</a:t>
            </a:r>
          </a:p>
          <a:p>
            <a:pPr>
              <a:lnSpc>
                <a:spcPct val="80000"/>
              </a:lnSpc>
            </a:pPr>
            <a:r>
              <a:rPr lang="nl-NL" altLang="nl-NL" sz="2400" dirty="0" smtClean="0">
                <a:latin typeface="Calibri" panose="020F0502020204030204" pitchFamily="34" charset="0"/>
              </a:rPr>
              <a:t>Standaardisatie</a:t>
            </a:r>
          </a:p>
          <a:p>
            <a:pPr>
              <a:lnSpc>
                <a:spcPct val="80000"/>
              </a:lnSpc>
            </a:pPr>
            <a:r>
              <a:rPr lang="nl-NL" altLang="nl-NL" sz="2400" dirty="0" smtClean="0">
                <a:latin typeface="Calibri" panose="020F0502020204030204" pitchFamily="34" charset="0"/>
              </a:rPr>
              <a:t>Streven naar efficiëntie</a:t>
            </a:r>
          </a:p>
          <a:p>
            <a:pPr>
              <a:lnSpc>
                <a:spcPct val="80000"/>
              </a:lnSpc>
            </a:pPr>
            <a:r>
              <a:rPr lang="nl-NL" altLang="nl-NL" sz="2400" dirty="0" smtClean="0">
                <a:latin typeface="Calibri" panose="020F0502020204030204" pitchFamily="34" charset="0"/>
              </a:rPr>
              <a:t>Beperkt assortiment</a:t>
            </a:r>
          </a:p>
          <a:p>
            <a:pPr>
              <a:lnSpc>
                <a:spcPct val="80000"/>
              </a:lnSpc>
              <a:buFontTx/>
              <a:buNone/>
            </a:pPr>
            <a:endParaRPr lang="nl-NL" altLang="nl-NL" sz="2400" dirty="0" smtClean="0">
              <a:latin typeface="Calibri" panose="020F0502020204030204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nl-NL" altLang="nl-NL" sz="2400" b="1" dirty="0" smtClean="0">
                <a:solidFill>
                  <a:schemeClr val="accent5">
                    <a:lumMod val="25000"/>
                  </a:schemeClr>
                </a:solidFill>
                <a:latin typeface="Calibri" panose="020F0502020204030204" pitchFamily="34" charset="0"/>
              </a:rPr>
              <a:t>2. Product </a:t>
            </a:r>
            <a:r>
              <a:rPr lang="nl-NL" altLang="nl-NL" sz="2400" b="1" dirty="0" err="1" smtClean="0">
                <a:solidFill>
                  <a:schemeClr val="accent5">
                    <a:lumMod val="25000"/>
                  </a:schemeClr>
                </a:solidFill>
                <a:latin typeface="Calibri" panose="020F0502020204030204" pitchFamily="34" charset="0"/>
              </a:rPr>
              <a:t>leadership</a:t>
            </a:r>
            <a:r>
              <a:rPr lang="nl-NL" altLang="nl-NL" sz="2400" b="1" dirty="0" smtClean="0">
                <a:solidFill>
                  <a:schemeClr val="accent5">
                    <a:lumMod val="25000"/>
                  </a:schemeClr>
                </a:solidFill>
                <a:latin typeface="Calibri" panose="020F0502020204030204" pitchFamily="34" charset="0"/>
              </a:rPr>
              <a:t> (productleiderschap)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nl-NL" altLang="nl-NL" sz="2400" i="1" dirty="0" smtClean="0">
                <a:latin typeface="Calibri" panose="020F0502020204030204" pitchFamily="34" charset="0"/>
              </a:rPr>
              <a:t>Kenmerken:</a:t>
            </a:r>
          </a:p>
          <a:p>
            <a:pPr>
              <a:lnSpc>
                <a:spcPct val="80000"/>
              </a:lnSpc>
            </a:pPr>
            <a:r>
              <a:rPr lang="nl-NL" altLang="nl-NL" sz="2400" dirty="0" smtClean="0">
                <a:latin typeface="Calibri" panose="020F0502020204030204" pitchFamily="34" charset="0"/>
              </a:rPr>
              <a:t>Veel R&amp;D-inspanningen</a:t>
            </a:r>
          </a:p>
          <a:p>
            <a:pPr>
              <a:lnSpc>
                <a:spcPct val="80000"/>
              </a:lnSpc>
            </a:pPr>
            <a:r>
              <a:rPr lang="nl-NL" altLang="nl-NL" sz="2400" dirty="0" smtClean="0">
                <a:latin typeface="Calibri" panose="020F0502020204030204" pitchFamily="34" charset="0"/>
              </a:rPr>
              <a:t>Korte time-</a:t>
            </a:r>
            <a:r>
              <a:rPr lang="nl-NL" altLang="nl-NL" sz="2400" dirty="0" err="1" smtClean="0">
                <a:latin typeface="Calibri" panose="020F0502020204030204" pitchFamily="34" charset="0"/>
              </a:rPr>
              <a:t>to</a:t>
            </a:r>
            <a:r>
              <a:rPr lang="nl-NL" altLang="nl-NL" sz="2400" dirty="0" smtClean="0">
                <a:latin typeface="Calibri" panose="020F0502020204030204" pitchFamily="34" charset="0"/>
              </a:rPr>
              <a:t>-market van belang</a:t>
            </a:r>
          </a:p>
          <a:p>
            <a:pPr>
              <a:lnSpc>
                <a:spcPct val="80000"/>
              </a:lnSpc>
              <a:buFontTx/>
              <a:buNone/>
            </a:pPr>
            <a:endParaRPr lang="nl-NL" altLang="nl-NL" sz="2400" dirty="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pPr algn="l"/>
            <a:r>
              <a:rPr lang="nl-NL" altLang="nl-NL" sz="28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De klantwaardenstrategieën van </a:t>
            </a:r>
            <a:r>
              <a:rPr lang="nl-NL" altLang="nl-NL" sz="2800" dirty="0" err="1" smtClean="0">
                <a:solidFill>
                  <a:srgbClr val="0070C0"/>
                </a:solidFill>
                <a:latin typeface="Calibri" panose="020F0502020204030204" pitchFamily="34" charset="0"/>
              </a:rPr>
              <a:t>Treacy</a:t>
            </a:r>
            <a:r>
              <a:rPr lang="nl-NL" altLang="nl-NL" sz="28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 en </a:t>
            </a:r>
            <a:r>
              <a:rPr lang="nl-NL" altLang="nl-NL" sz="2800" dirty="0" err="1" smtClean="0">
                <a:solidFill>
                  <a:srgbClr val="0070C0"/>
                </a:solidFill>
                <a:latin typeface="Calibri" panose="020F0502020204030204" pitchFamily="34" charset="0"/>
              </a:rPr>
              <a:t>Wiersema</a:t>
            </a:r>
            <a:endParaRPr lang="nl-NL" altLang="nl-NL" sz="2800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1075"/>
            <a:ext cx="8229600" cy="4535488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nl-NL" altLang="nl-NL" sz="2400" b="1" dirty="0" smtClean="0">
                <a:solidFill>
                  <a:schemeClr val="accent5">
                    <a:lumMod val="25000"/>
                  </a:schemeClr>
                </a:solidFill>
                <a:latin typeface="Calibri" panose="020F0502020204030204" pitchFamily="34" charset="0"/>
              </a:rPr>
              <a:t>3. Customer </a:t>
            </a:r>
            <a:r>
              <a:rPr lang="nl-NL" altLang="nl-NL" sz="2400" b="1" dirty="0" err="1" smtClean="0">
                <a:solidFill>
                  <a:schemeClr val="accent5">
                    <a:lumMod val="25000"/>
                  </a:schemeClr>
                </a:solidFill>
                <a:latin typeface="Calibri" panose="020F0502020204030204" pitchFamily="34" charset="0"/>
              </a:rPr>
              <a:t>intimacy</a:t>
            </a:r>
            <a:r>
              <a:rPr lang="nl-NL" altLang="nl-NL" sz="2400" b="1" dirty="0" smtClean="0">
                <a:solidFill>
                  <a:schemeClr val="accent5">
                    <a:lumMod val="25000"/>
                  </a:schemeClr>
                </a:solidFill>
                <a:latin typeface="Calibri" panose="020F0502020204030204" pitchFamily="34" charset="0"/>
              </a:rPr>
              <a:t> (klantenpartnership)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nl-NL" altLang="nl-NL" sz="2400" i="1" dirty="0" smtClean="0">
                <a:latin typeface="Calibri" panose="020F0502020204030204" pitchFamily="34" charset="0"/>
              </a:rPr>
              <a:t>Kenmerken:</a:t>
            </a:r>
          </a:p>
          <a:p>
            <a:pPr>
              <a:lnSpc>
                <a:spcPct val="90000"/>
              </a:lnSpc>
            </a:pPr>
            <a:r>
              <a:rPr lang="nl-NL" altLang="nl-NL" sz="2400" dirty="0" smtClean="0">
                <a:latin typeface="Calibri" panose="020F0502020204030204" pitchFamily="34" charset="0"/>
              </a:rPr>
              <a:t>Maatwerk van groot belang</a:t>
            </a:r>
          </a:p>
          <a:p>
            <a:pPr>
              <a:lnSpc>
                <a:spcPct val="90000"/>
              </a:lnSpc>
            </a:pPr>
            <a:r>
              <a:rPr lang="nl-NL" altLang="nl-NL" sz="2400" dirty="0" smtClean="0">
                <a:latin typeface="Calibri" panose="020F0502020204030204" pitchFamily="34" charset="0"/>
              </a:rPr>
              <a:t>Streven naar langdurige relatie (klanttevredenheid)</a:t>
            </a:r>
          </a:p>
          <a:p>
            <a:pPr>
              <a:lnSpc>
                <a:spcPct val="90000"/>
              </a:lnSpc>
              <a:buFontTx/>
              <a:buNone/>
            </a:pPr>
            <a:endParaRPr lang="nl-NL" altLang="nl-NL" sz="2400" dirty="0" smtClean="0">
              <a:latin typeface="Calibri" panose="020F0502020204030204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nl-NL" altLang="nl-NL" sz="2400" dirty="0" smtClean="0">
                <a:latin typeface="Calibri" panose="020F0502020204030204" pitchFamily="34" charset="0"/>
              </a:rPr>
              <a:t>Customer </a:t>
            </a:r>
            <a:r>
              <a:rPr lang="nl-NL" altLang="nl-NL" sz="2400" dirty="0" err="1" smtClean="0">
                <a:latin typeface="Calibri" panose="020F0502020204030204" pitchFamily="34" charset="0"/>
              </a:rPr>
              <a:t>intimacy</a:t>
            </a:r>
            <a:r>
              <a:rPr lang="nl-NL" altLang="nl-NL" sz="2400" dirty="0" smtClean="0">
                <a:latin typeface="Calibri" panose="020F0502020204030204" pitchFamily="34" charset="0"/>
              </a:rPr>
              <a:t> komt overeen met </a:t>
            </a:r>
            <a:r>
              <a:rPr lang="nl-NL" altLang="nl-NL" sz="2400" b="1" dirty="0" smtClean="0">
                <a:latin typeface="Calibri" panose="020F0502020204030204" pitchFamily="34" charset="0"/>
              </a:rPr>
              <a:t>CRM</a:t>
            </a:r>
            <a:r>
              <a:rPr lang="nl-NL" altLang="nl-NL" sz="2400" dirty="0" smtClean="0">
                <a:latin typeface="Calibri" panose="020F0502020204030204" pitchFamily="34" charset="0"/>
              </a:rPr>
              <a:t>: één-op-één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nl-NL" altLang="nl-NL" sz="2400" dirty="0" smtClean="0">
                <a:latin typeface="Calibri" panose="020F0502020204030204" pitchFamily="34" charset="0"/>
              </a:rPr>
              <a:t>relatie met klant realiseren</a:t>
            </a:r>
            <a:r>
              <a:rPr lang="nl-NL" altLang="nl-NL" dirty="0" smtClean="0">
                <a:latin typeface="Calibri" panose="020F0502020204030204" pitchFamily="34" charset="0"/>
              </a:rPr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endParaRPr lang="nl-NL" altLang="nl-NL" sz="2400" dirty="0" smtClean="0"/>
          </a:p>
          <a:p>
            <a:pPr>
              <a:lnSpc>
                <a:spcPct val="90000"/>
              </a:lnSpc>
              <a:buFontTx/>
              <a:buNone/>
            </a:pPr>
            <a:endParaRPr lang="nl-NL" altLang="nl-NL" sz="2400" dirty="0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07904" y="2636912"/>
            <a:ext cx="1872208" cy="791741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nl-NL" altLang="nl-NL" sz="2400" b="1" dirty="0" smtClean="0">
                <a:solidFill>
                  <a:schemeClr val="accent5">
                    <a:lumMod val="25000"/>
                  </a:schemeClr>
                </a:solidFill>
                <a:latin typeface="Calibri" panose="020F0502020204030204" pitchFamily="34" charset="0"/>
              </a:rPr>
              <a:t>Vragen?</a:t>
            </a:r>
            <a:endParaRPr lang="nl-NL" altLang="nl-NL" sz="2400" dirty="0" smtClean="0"/>
          </a:p>
          <a:p>
            <a:pPr>
              <a:lnSpc>
                <a:spcPct val="90000"/>
              </a:lnSpc>
              <a:buFontTx/>
              <a:buNone/>
            </a:pPr>
            <a:endParaRPr lang="nl-NL" altLang="nl-NL" sz="2400" dirty="0" smtClean="0"/>
          </a:p>
        </p:txBody>
      </p:sp>
    </p:spTree>
    <p:extLst>
      <p:ext uri="{BB962C8B-B14F-4D97-AF65-F5344CB8AC3E}">
        <p14:creationId xmlns:p14="http://schemas.microsoft.com/office/powerpoint/2010/main" val="20735072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pPr algn="l"/>
            <a:r>
              <a:rPr lang="nl-NL" altLang="nl-NL" sz="28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Het financiële plan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0728"/>
            <a:ext cx="8229600" cy="4535488"/>
          </a:xfrm>
        </p:spPr>
        <p:txBody>
          <a:bodyPr/>
          <a:lstStyle/>
          <a:p>
            <a:pPr marL="457200" lvl="1" indent="0">
              <a:lnSpc>
                <a:spcPct val="90000"/>
              </a:lnSpc>
              <a:buNone/>
            </a:pPr>
            <a:endParaRPr lang="nl-NL" altLang="nl-NL" sz="2400" dirty="0" smtClean="0">
              <a:solidFill>
                <a:schemeClr val="accent5">
                  <a:lumMod val="25000"/>
                </a:schemeClr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nl-NL" altLang="nl-NL" dirty="0" smtClean="0"/>
          </a:p>
          <a:p>
            <a:pPr>
              <a:lnSpc>
                <a:spcPct val="90000"/>
              </a:lnSpc>
              <a:buFontTx/>
              <a:buNone/>
            </a:pPr>
            <a:endParaRPr lang="nl-NL" altLang="nl-NL" sz="2400" dirty="0" smtClean="0"/>
          </a:p>
          <a:p>
            <a:pPr>
              <a:lnSpc>
                <a:spcPct val="90000"/>
              </a:lnSpc>
              <a:buFontTx/>
              <a:buNone/>
            </a:pPr>
            <a:endParaRPr lang="nl-NL" altLang="nl-NL" sz="2400" dirty="0" smtClean="0"/>
          </a:p>
        </p:txBody>
      </p:sp>
      <p:graphicFrame>
        <p:nvGraphicFramePr>
          <p:cNvPr id="2" name="Tabe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6127832"/>
              </p:ext>
            </p:extLst>
          </p:nvPr>
        </p:nvGraphicFramePr>
        <p:xfrm>
          <a:off x="827584" y="1052738"/>
          <a:ext cx="7128792" cy="36844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4396"/>
                <a:gridCol w="3564396"/>
              </a:tblGrid>
              <a:tr h="588065">
                <a:tc>
                  <a:txBody>
                    <a:bodyPr/>
                    <a:lstStyle/>
                    <a:p>
                      <a:r>
                        <a:rPr lang="nl-NL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</a:rPr>
                        <a:t>Onderdeel financieel plan</a:t>
                      </a:r>
                      <a:endParaRPr lang="nl-NL" dirty="0">
                        <a:solidFill>
                          <a:schemeClr val="accent5">
                            <a:lumMod val="2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</a:rPr>
                        <a:t>Beantwoordt de vraag:</a:t>
                      </a:r>
                      <a:endParaRPr lang="nl-NL" dirty="0">
                        <a:solidFill>
                          <a:schemeClr val="accent5">
                            <a:lumMod val="2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588065">
                <a:tc>
                  <a:txBody>
                    <a:bodyPr/>
                    <a:lstStyle/>
                    <a:p>
                      <a:r>
                        <a:rPr lang="nl-NL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</a:rPr>
                        <a:t>Investeringsbegroting</a:t>
                      </a:r>
                      <a:endParaRPr lang="nl-NL" dirty="0">
                        <a:solidFill>
                          <a:schemeClr val="accent5">
                            <a:lumMod val="2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</a:rPr>
                        <a:t>Hoeveel geld heb ik nodig om te starten?</a:t>
                      </a:r>
                      <a:endParaRPr lang="nl-NL" dirty="0">
                        <a:solidFill>
                          <a:schemeClr val="accent5">
                            <a:lumMod val="2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588065">
                <a:tc>
                  <a:txBody>
                    <a:bodyPr/>
                    <a:lstStyle/>
                    <a:p>
                      <a:r>
                        <a:rPr lang="nl-NL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</a:rPr>
                        <a:t>Financieringsbegroting</a:t>
                      </a:r>
                      <a:endParaRPr lang="nl-NL" dirty="0">
                        <a:solidFill>
                          <a:schemeClr val="accent5">
                            <a:lumMod val="2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</a:rPr>
                        <a:t>Hoe kom ik aan kapitaal?</a:t>
                      </a:r>
                      <a:endParaRPr lang="nl-NL" dirty="0">
                        <a:solidFill>
                          <a:schemeClr val="accent5">
                            <a:lumMod val="2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588065">
                <a:tc>
                  <a:txBody>
                    <a:bodyPr/>
                    <a:lstStyle/>
                    <a:p>
                      <a:r>
                        <a:rPr lang="nl-NL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</a:rPr>
                        <a:t>Exploitatiebegroting</a:t>
                      </a:r>
                      <a:endParaRPr lang="nl-NL" dirty="0">
                        <a:solidFill>
                          <a:schemeClr val="accent5">
                            <a:lumMod val="2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</a:rPr>
                        <a:t>Is mijn business winstgevend?</a:t>
                      </a:r>
                      <a:endParaRPr lang="nl-NL" dirty="0">
                        <a:solidFill>
                          <a:schemeClr val="accent5">
                            <a:lumMod val="2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588065">
                <a:tc>
                  <a:txBody>
                    <a:bodyPr/>
                    <a:lstStyle/>
                    <a:p>
                      <a:r>
                        <a:rPr lang="nl-NL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</a:rPr>
                        <a:t>Liquiditeitsbegroting</a:t>
                      </a:r>
                      <a:endParaRPr lang="nl-NL" dirty="0">
                        <a:solidFill>
                          <a:schemeClr val="accent5">
                            <a:lumMod val="2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</a:rPr>
                        <a:t>Heb ik iedere maand voldoende geld?</a:t>
                      </a:r>
                      <a:endParaRPr lang="nl-NL" dirty="0">
                        <a:solidFill>
                          <a:schemeClr val="accent5">
                            <a:lumMod val="2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588065">
                <a:tc>
                  <a:txBody>
                    <a:bodyPr/>
                    <a:lstStyle/>
                    <a:p>
                      <a:r>
                        <a:rPr lang="nl-NL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</a:rPr>
                        <a:t>Privébegroting</a:t>
                      </a:r>
                      <a:endParaRPr lang="nl-NL" dirty="0">
                        <a:solidFill>
                          <a:schemeClr val="accent5">
                            <a:lumMod val="2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</a:rPr>
                        <a:t>Hoeveel inkomen (privé) heb ik nodig?</a:t>
                      </a:r>
                      <a:endParaRPr lang="nl-NL" dirty="0">
                        <a:solidFill>
                          <a:schemeClr val="accent5">
                            <a:lumMod val="2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320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pPr algn="l"/>
            <a:r>
              <a:rPr lang="nl-NL" altLang="nl-NL" sz="28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Investeringsbegroting </a:t>
            </a:r>
            <a:r>
              <a:rPr lang="nl-NL" altLang="nl-NL" sz="20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(hoeveel geld heb ik nodig om te starten)</a:t>
            </a:r>
            <a:endParaRPr lang="nl-NL" altLang="nl-NL" sz="2800" b="1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0728"/>
            <a:ext cx="8229600" cy="4535488"/>
          </a:xfrm>
        </p:spPr>
        <p:txBody>
          <a:bodyPr/>
          <a:lstStyle/>
          <a:p>
            <a:pPr marL="457200" lvl="1" indent="0">
              <a:lnSpc>
                <a:spcPct val="90000"/>
              </a:lnSpc>
              <a:buNone/>
            </a:pPr>
            <a:r>
              <a:rPr lang="nl-NL" altLang="nl-NL" sz="2400" dirty="0" smtClean="0">
                <a:solidFill>
                  <a:schemeClr val="accent5">
                    <a:lumMod val="25000"/>
                  </a:schemeClr>
                </a:solidFill>
              </a:rPr>
              <a:t>Denk bijvoorbeeld aan een computer, visitekaartjes, website…</a:t>
            </a:r>
          </a:p>
          <a:p>
            <a:pPr>
              <a:lnSpc>
                <a:spcPct val="90000"/>
              </a:lnSpc>
              <a:buFontTx/>
              <a:buNone/>
            </a:pPr>
            <a:endParaRPr lang="nl-NL" altLang="nl-NL" dirty="0" smtClean="0"/>
          </a:p>
          <a:p>
            <a:pPr>
              <a:lnSpc>
                <a:spcPct val="90000"/>
              </a:lnSpc>
              <a:buFontTx/>
              <a:buNone/>
            </a:pPr>
            <a:endParaRPr lang="nl-NL" altLang="nl-NL" sz="2400" dirty="0" smtClean="0"/>
          </a:p>
          <a:p>
            <a:pPr>
              <a:lnSpc>
                <a:spcPct val="90000"/>
              </a:lnSpc>
              <a:buFontTx/>
              <a:buNone/>
            </a:pPr>
            <a:endParaRPr lang="nl-NL" altLang="nl-NL" sz="2400" dirty="0" smtClean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3768" y="1772816"/>
            <a:ext cx="5762663" cy="4145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4031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pPr algn="l"/>
            <a:r>
              <a:rPr lang="nl-NL" altLang="nl-NL" sz="28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Financieringsbegroting </a:t>
            </a:r>
            <a:r>
              <a:rPr lang="nl-NL" altLang="nl-NL" sz="20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(hoe kom ik aan kapitaal)</a:t>
            </a:r>
            <a:endParaRPr lang="nl-NL" altLang="nl-NL" sz="2000" b="1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0728"/>
            <a:ext cx="8229600" cy="4535488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nl-NL" altLang="nl-NL" dirty="0" smtClean="0"/>
          </a:p>
          <a:p>
            <a:pPr>
              <a:lnSpc>
                <a:spcPct val="90000"/>
              </a:lnSpc>
              <a:buFontTx/>
              <a:buNone/>
            </a:pPr>
            <a:endParaRPr lang="nl-NL" altLang="nl-NL" sz="2400" dirty="0" smtClean="0"/>
          </a:p>
          <a:p>
            <a:pPr>
              <a:lnSpc>
                <a:spcPct val="90000"/>
              </a:lnSpc>
              <a:buFontTx/>
              <a:buNone/>
            </a:pPr>
            <a:endParaRPr lang="nl-NL" altLang="nl-NL" sz="2400" dirty="0" smtClean="0"/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1760" y="1556792"/>
            <a:ext cx="6872059" cy="3658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71677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pPr algn="l"/>
            <a:r>
              <a:rPr lang="nl-NL" altLang="nl-NL" sz="28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Exploitatiebegroting </a:t>
            </a:r>
            <a:r>
              <a:rPr lang="nl-NL" altLang="nl-NL" sz="20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(is mijn business winstgevend)</a:t>
            </a:r>
            <a:endParaRPr lang="nl-NL" altLang="nl-NL" sz="2000" b="1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0728"/>
            <a:ext cx="8229600" cy="4535488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nl-NL" altLang="nl-NL" dirty="0" smtClean="0"/>
          </a:p>
          <a:p>
            <a:pPr>
              <a:lnSpc>
                <a:spcPct val="90000"/>
              </a:lnSpc>
              <a:buFontTx/>
              <a:buNone/>
            </a:pPr>
            <a:endParaRPr lang="nl-NL" altLang="nl-NL" sz="2400" dirty="0" smtClean="0"/>
          </a:p>
          <a:p>
            <a:pPr>
              <a:lnSpc>
                <a:spcPct val="90000"/>
              </a:lnSpc>
              <a:buFontTx/>
              <a:buNone/>
            </a:pPr>
            <a:endParaRPr lang="nl-NL" altLang="nl-NL" sz="2400" dirty="0" smtClean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648" y="1052736"/>
            <a:ext cx="5762663" cy="5173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4854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pPr algn="l"/>
            <a:r>
              <a:rPr lang="nl-NL" altLang="nl-NL" sz="28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Exploitatiebegroting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0728"/>
            <a:ext cx="8229600" cy="4535488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nl-NL" altLang="nl-NL" dirty="0" smtClean="0"/>
          </a:p>
          <a:p>
            <a:pPr>
              <a:lnSpc>
                <a:spcPct val="90000"/>
              </a:lnSpc>
              <a:buFontTx/>
              <a:buNone/>
            </a:pPr>
            <a:endParaRPr lang="nl-NL" altLang="nl-NL" sz="2400" dirty="0" smtClean="0"/>
          </a:p>
          <a:p>
            <a:pPr>
              <a:lnSpc>
                <a:spcPct val="90000"/>
              </a:lnSpc>
              <a:buFontTx/>
              <a:buNone/>
            </a:pPr>
            <a:endParaRPr lang="nl-NL" altLang="nl-NL" sz="2400" dirty="0" smtClean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5656" y="836613"/>
            <a:ext cx="5762663" cy="5654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5495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pPr algn="l"/>
            <a:r>
              <a:rPr lang="nl-NL" altLang="nl-NL" sz="2800" b="1" dirty="0">
                <a:solidFill>
                  <a:srgbClr val="0070C0"/>
                </a:solidFill>
                <a:latin typeface="Calibri" panose="020F0502020204030204" pitchFamily="34" charset="0"/>
              </a:rPr>
              <a:t>Liquiditeitsbegroting </a:t>
            </a:r>
            <a:r>
              <a:rPr lang="nl-NL" altLang="nl-NL" sz="2000" b="1" dirty="0">
                <a:solidFill>
                  <a:srgbClr val="0070C0"/>
                </a:solidFill>
                <a:latin typeface="Calibri" panose="020F0502020204030204" pitchFamily="34" charset="0"/>
              </a:rPr>
              <a:t>(geeft inzicht in geldstromen)</a:t>
            </a:r>
            <a:endParaRPr lang="nl-NL" altLang="nl-NL" sz="2000" b="1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0728"/>
            <a:ext cx="8229600" cy="4535488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nl-NL" altLang="nl-NL" dirty="0" smtClean="0"/>
          </a:p>
          <a:p>
            <a:pPr>
              <a:lnSpc>
                <a:spcPct val="90000"/>
              </a:lnSpc>
              <a:buFontTx/>
              <a:buNone/>
            </a:pPr>
            <a:endParaRPr lang="nl-NL" altLang="nl-NL" sz="2400" dirty="0" smtClean="0"/>
          </a:p>
          <a:p>
            <a:pPr>
              <a:lnSpc>
                <a:spcPct val="90000"/>
              </a:lnSpc>
              <a:buFontTx/>
              <a:buNone/>
            </a:pPr>
            <a:endParaRPr lang="nl-NL" altLang="nl-NL" sz="2400" dirty="0" smtClean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7704" y="819586"/>
            <a:ext cx="5762663" cy="6441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75397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pPr algn="l"/>
            <a:r>
              <a:rPr lang="nl-NL" altLang="nl-NL" sz="28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Privébegroting 1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0728"/>
            <a:ext cx="8229600" cy="4535488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nl-NL" altLang="nl-NL" dirty="0" smtClean="0"/>
          </a:p>
          <a:p>
            <a:pPr>
              <a:lnSpc>
                <a:spcPct val="90000"/>
              </a:lnSpc>
              <a:buFontTx/>
              <a:buNone/>
            </a:pPr>
            <a:endParaRPr lang="nl-NL" altLang="nl-NL" sz="2400" dirty="0" smtClean="0"/>
          </a:p>
          <a:p>
            <a:pPr>
              <a:lnSpc>
                <a:spcPct val="90000"/>
              </a:lnSpc>
              <a:buFontTx/>
              <a:buNone/>
            </a:pPr>
            <a:endParaRPr lang="nl-NL" altLang="nl-NL" sz="2400" dirty="0" smtClean="0"/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0668" y="939264"/>
            <a:ext cx="5762663" cy="4979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2581738"/>
      </p:ext>
    </p:extLst>
  </p:cSld>
  <p:clrMapOvr>
    <a:masterClrMapping/>
  </p:clrMapOvr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NHRounded"/>
        <a:ea typeface=""/>
        <a:cs typeface=""/>
      </a:majorFont>
      <a:minorFont>
        <a:latin typeface="NHBasic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3643</TotalTime>
  <Words>572</Words>
  <Application>Microsoft Office PowerPoint</Application>
  <PresentationFormat>Diavoorstelling (4:3)</PresentationFormat>
  <Paragraphs>157</Paragraphs>
  <Slides>28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28</vt:i4>
      </vt:variant>
    </vt:vector>
  </HeadingPairs>
  <TitlesOfParts>
    <vt:vector size="33" baseType="lpstr">
      <vt:lpstr>Arial</vt:lpstr>
      <vt:lpstr>Calibri</vt:lpstr>
      <vt:lpstr>NHBasic</vt:lpstr>
      <vt:lpstr>NHRounded</vt:lpstr>
      <vt:lpstr>Standaardontwerp</vt:lpstr>
      <vt:lpstr>  Minor ondernemen   Financieel Plan  en prijsstelling  2014-2015     </vt:lpstr>
      <vt:lpstr>    Onderdeel I Het financiële plan     </vt:lpstr>
      <vt:lpstr>Het financiële plan</vt:lpstr>
      <vt:lpstr>Investeringsbegroting (hoeveel geld heb ik nodig om te starten)</vt:lpstr>
      <vt:lpstr>Financieringsbegroting (hoe kom ik aan kapitaal)</vt:lpstr>
      <vt:lpstr>Exploitatiebegroting (is mijn business winstgevend)</vt:lpstr>
      <vt:lpstr>Exploitatiebegroting</vt:lpstr>
      <vt:lpstr>Liquiditeitsbegroting (geeft inzicht in geldstromen)</vt:lpstr>
      <vt:lpstr>Privébegroting 1</vt:lpstr>
      <vt:lpstr>Privébegroting 2</vt:lpstr>
      <vt:lpstr>Privébegroting 3</vt:lpstr>
      <vt:lpstr>Het financiële plan</vt:lpstr>
      <vt:lpstr>Het financiële plan</vt:lpstr>
      <vt:lpstr>Belastingen</vt:lpstr>
      <vt:lpstr>Belastingen</vt:lpstr>
      <vt:lpstr>Belastingen</vt:lpstr>
      <vt:lpstr>Urenregistratie</vt:lpstr>
      <vt:lpstr>    Ten slotte nog een tip: http://financienvoorzzpers.nl/boek/      </vt:lpstr>
      <vt:lpstr>    Onderdeel II Welke prijs wil ik vragen voor mijn product?     </vt:lpstr>
      <vt:lpstr>Prijsstelling</vt:lpstr>
      <vt:lpstr>Prijsstelling</vt:lpstr>
      <vt:lpstr>Manieren voor genereren van inkomsten</vt:lpstr>
      <vt:lpstr>Drie benaderingen om de prijs vast te stellen</vt:lpstr>
      <vt:lpstr>Prijszettingsmechanismen</vt:lpstr>
      <vt:lpstr>Relatie prijs en de overige P’s</vt:lpstr>
      <vt:lpstr>De klantwaardenstrategieën van Treacy en Wiersema</vt:lpstr>
      <vt:lpstr>De klantwaardenstrategieën van Treacy en Wiersema</vt:lpstr>
      <vt:lpstr>PowerPoint-presentatie</vt:lpstr>
    </vt:vector>
  </TitlesOfParts>
  <Company>Noordelijke Hogeschool Leeuwarden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/>
  <cp:lastModifiedBy>Sietse Harkema</cp:lastModifiedBy>
  <cp:revision>250</cp:revision>
  <dcterms:created xsi:type="dcterms:W3CDTF">2009-09-22T08:32:10Z</dcterms:created>
  <dcterms:modified xsi:type="dcterms:W3CDTF">2015-04-23T08:50:28Z</dcterms:modified>
</cp:coreProperties>
</file>