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3" r:id="rId9"/>
    <p:sldId id="264" r:id="rId10"/>
    <p:sldId id="265" r:id="rId11"/>
    <p:sldId id="267" r:id="rId12"/>
    <p:sldId id="271" r:id="rId13"/>
    <p:sldId id="268" r:id="rId14"/>
    <p:sldId id="272" r:id="rId15"/>
    <p:sldId id="269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65" autoAdjust="0"/>
    <p:restoredTop sz="94660"/>
  </p:normalViewPr>
  <p:slideViewPr>
    <p:cSldViewPr>
      <p:cViewPr varScale="1">
        <p:scale>
          <a:sx n="100" d="100"/>
          <a:sy n="100" d="100"/>
        </p:scale>
        <p:origin x="-112" y="-3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49429-E715-4D0D-8760-35DCD2D3C505}" type="datetimeFigureOut">
              <a:rPr lang="en-US" smtClean="0"/>
              <a:t>9/11/13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D2999-D568-4386-82FB-D9FFD95D6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50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D2999-D568-4386-82FB-D9FFD95D65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91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6170-5CAF-4BD6-8230-2849A09559CB}" type="datetimeFigureOut">
              <a:rPr lang="en-US" smtClean="0"/>
              <a:t>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EC68-CAE9-4CD2-926A-7E9C791DA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6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6170-5CAF-4BD6-8230-2849A09559CB}" type="datetimeFigureOut">
              <a:rPr lang="en-US" smtClean="0"/>
              <a:t>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EC68-CAE9-4CD2-926A-7E9C791DA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38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6170-5CAF-4BD6-8230-2849A09559CB}" type="datetimeFigureOut">
              <a:rPr lang="en-US" smtClean="0"/>
              <a:t>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EC68-CAE9-4CD2-926A-7E9C791DA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81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6170-5CAF-4BD6-8230-2849A09559CB}" type="datetimeFigureOut">
              <a:rPr lang="en-US" smtClean="0"/>
              <a:t>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EC68-CAE9-4CD2-926A-7E9C791DA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69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6170-5CAF-4BD6-8230-2849A09559CB}" type="datetimeFigureOut">
              <a:rPr lang="en-US" smtClean="0"/>
              <a:t>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EC68-CAE9-4CD2-926A-7E9C791DA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5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6170-5CAF-4BD6-8230-2849A09559CB}" type="datetimeFigureOut">
              <a:rPr lang="en-US" smtClean="0"/>
              <a:t>9/11/13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EC68-CAE9-4CD2-926A-7E9C791DA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70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6170-5CAF-4BD6-8230-2849A09559CB}" type="datetimeFigureOut">
              <a:rPr lang="en-US" smtClean="0"/>
              <a:t>9/11/13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EC68-CAE9-4CD2-926A-7E9C791DA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5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6170-5CAF-4BD6-8230-2849A09559CB}" type="datetimeFigureOut">
              <a:rPr lang="en-US" smtClean="0"/>
              <a:t>9/11/13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EC68-CAE9-4CD2-926A-7E9C791DA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64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6170-5CAF-4BD6-8230-2849A09559CB}" type="datetimeFigureOut">
              <a:rPr lang="en-US" smtClean="0"/>
              <a:t>9/11/13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EC68-CAE9-4CD2-926A-7E9C791DA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52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6170-5CAF-4BD6-8230-2849A09559CB}" type="datetimeFigureOut">
              <a:rPr lang="en-US" smtClean="0"/>
              <a:t>9/11/13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EC68-CAE9-4CD2-926A-7E9C791DA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0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6170-5CAF-4BD6-8230-2849A09559CB}" type="datetimeFigureOut">
              <a:rPr lang="en-US" smtClean="0"/>
              <a:t>9/11/13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EC68-CAE9-4CD2-926A-7E9C791DA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08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36170-5CAF-4BD6-8230-2849A09559CB}" type="datetimeFigureOut">
              <a:rPr lang="en-US" smtClean="0"/>
              <a:t>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FEC68-CAE9-4CD2-926A-7E9C791DA3C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119" y="116632"/>
            <a:ext cx="1114581" cy="7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3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r"/>
            <a:r>
              <a:rPr lang="nl-NL" dirty="0" smtClean="0"/>
              <a:t>Business Model </a:t>
            </a:r>
            <a:r>
              <a:rPr lang="en-US" dirty="0" smtClean="0"/>
              <a:t>–</a:t>
            </a:r>
            <a:r>
              <a:rPr lang="nl-NL" dirty="0" smtClean="0"/>
              <a:t> </a:t>
            </a:r>
            <a:r>
              <a:rPr lang="nl-NL" dirty="0" err="1" smtClean="0"/>
              <a:t>Lean</a:t>
            </a:r>
            <a:r>
              <a:rPr lang="nl-NL" dirty="0" smtClean="0"/>
              <a:t> Canvas</a:t>
            </a:r>
            <a:br>
              <a:rPr lang="nl-NL" dirty="0" smtClean="0"/>
            </a:br>
            <a:r>
              <a:rPr lang="nl-NL" sz="2000" dirty="0" err="1" smtClean="0"/>
              <a:t>by</a:t>
            </a:r>
            <a:r>
              <a:rPr lang="nl-NL" sz="2000" dirty="0" smtClean="0"/>
              <a:t> </a:t>
            </a:r>
            <a:r>
              <a:rPr lang="nl-NL" sz="2000" dirty="0" err="1" smtClean="0"/>
              <a:t>Ash</a:t>
            </a:r>
            <a:r>
              <a:rPr lang="nl-NL" sz="2000" dirty="0" smtClean="0"/>
              <a:t> </a:t>
            </a:r>
            <a:r>
              <a:rPr lang="nl-NL" sz="2000" dirty="0" err="1" smtClean="0"/>
              <a:t>Maurya</a:t>
            </a:r>
            <a:endParaRPr lang="en-US" dirty="0"/>
          </a:p>
        </p:txBody>
      </p:sp>
      <p:pic>
        <p:nvPicPr>
          <p:cNvPr id="3" name="Picture 2" descr="Lean Canv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77974"/>
            <a:ext cx="7211020" cy="536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9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l-NL" dirty="0" err="1" smtClean="0"/>
              <a:t>Channels</a:t>
            </a:r>
            <a:endParaRPr lang="en-US" dirty="0"/>
          </a:p>
        </p:txBody>
      </p:sp>
      <p:pic>
        <p:nvPicPr>
          <p:cNvPr id="3" name="Picture 2" descr="channe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736"/>
            <a:ext cx="7798200" cy="573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96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634082"/>
          </a:xfrm>
        </p:spPr>
        <p:txBody>
          <a:bodyPr>
            <a:normAutofit fontScale="90000"/>
          </a:bodyPr>
          <a:lstStyle/>
          <a:p>
            <a:r>
              <a:rPr lang="nl-NL" sz="3600" dirty="0" err="1" smtClean="0"/>
              <a:t>Revenue</a:t>
            </a:r>
            <a:r>
              <a:rPr lang="nl-NL" sz="3600" dirty="0" smtClean="0"/>
              <a:t> </a:t>
            </a:r>
            <a:r>
              <a:rPr lang="nl-NL" sz="3600" dirty="0" err="1" smtClean="0"/>
              <a:t>Streams</a:t>
            </a:r>
            <a:r>
              <a:rPr lang="nl-NL" sz="3600" dirty="0" smtClean="0"/>
              <a:t> </a:t>
            </a:r>
            <a:r>
              <a:rPr lang="nl-NL" sz="3600" dirty="0" err="1" smtClean="0"/>
              <a:t>and</a:t>
            </a:r>
            <a:r>
              <a:rPr lang="nl-NL" sz="3600" dirty="0" smtClean="0"/>
              <a:t> </a:t>
            </a:r>
            <a:r>
              <a:rPr lang="nl-NL" sz="3600" dirty="0" err="1" smtClean="0"/>
              <a:t>Cost</a:t>
            </a:r>
            <a:r>
              <a:rPr lang="nl-NL" sz="3600" dirty="0" smtClean="0"/>
              <a:t> </a:t>
            </a:r>
            <a:r>
              <a:rPr lang="nl-NL" sz="3600" dirty="0" err="1" smtClean="0"/>
              <a:t>Structure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7" y="1484784"/>
            <a:ext cx="698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Revenue Streams</a:t>
            </a:r>
          </a:p>
          <a:p>
            <a:r>
              <a:rPr lang="en-US" dirty="0" smtClean="0"/>
              <a:t>If you intend to charge for your product you should charge from day one.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Price is part of the product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Price defines your customers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Getting paid is the first form of validation</a:t>
            </a:r>
          </a:p>
          <a:p>
            <a:endParaRPr lang="en-US" dirty="0" smtClean="0"/>
          </a:p>
          <a:p>
            <a:r>
              <a:rPr lang="en-US" b="1" dirty="0" smtClean="0"/>
              <a:t>Cost structure</a:t>
            </a:r>
          </a:p>
          <a:p>
            <a:r>
              <a:rPr lang="en-US" dirty="0" smtClean="0"/>
              <a:t>It’s hard to calculate into the future. Instead, focus on the present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What will it cost you to interview 30 – 50 customers?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What will it cost you to build and launch your MVP?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What will your ongoing burn rate look like in terms of both fixed and variable costs?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84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634082"/>
          </a:xfrm>
        </p:spPr>
        <p:txBody>
          <a:bodyPr>
            <a:normAutofit fontScale="90000"/>
          </a:bodyPr>
          <a:lstStyle/>
          <a:p>
            <a:r>
              <a:rPr lang="nl-NL" sz="3600" dirty="0" err="1" smtClean="0"/>
              <a:t>Revenue</a:t>
            </a:r>
            <a:r>
              <a:rPr lang="nl-NL" sz="3600" dirty="0" smtClean="0"/>
              <a:t> </a:t>
            </a:r>
            <a:r>
              <a:rPr lang="nl-NL" sz="3600" dirty="0" err="1" smtClean="0"/>
              <a:t>Streams</a:t>
            </a:r>
            <a:r>
              <a:rPr lang="nl-NL" sz="3600" dirty="0" smtClean="0"/>
              <a:t> </a:t>
            </a:r>
            <a:r>
              <a:rPr lang="nl-NL" sz="3600" dirty="0" err="1" smtClean="0"/>
              <a:t>and</a:t>
            </a:r>
            <a:r>
              <a:rPr lang="nl-NL" sz="3600" dirty="0" smtClean="0"/>
              <a:t> </a:t>
            </a:r>
            <a:r>
              <a:rPr lang="nl-NL" sz="3600" dirty="0" err="1" smtClean="0"/>
              <a:t>Cost</a:t>
            </a:r>
            <a:r>
              <a:rPr lang="nl-NL" sz="3600" dirty="0" smtClean="0"/>
              <a:t> </a:t>
            </a:r>
            <a:r>
              <a:rPr lang="nl-NL" sz="3600" dirty="0" err="1" smtClean="0"/>
              <a:t>Structure</a:t>
            </a:r>
            <a:endParaRPr lang="en-US" sz="3600" dirty="0"/>
          </a:p>
        </p:txBody>
      </p:sp>
      <p:pic>
        <p:nvPicPr>
          <p:cNvPr id="4" name="Picture 3" descr="Revenue and Cos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6" y="928771"/>
            <a:ext cx="7842076" cy="578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23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nl-NL" dirty="0" err="1" smtClean="0"/>
              <a:t>Key</a:t>
            </a:r>
            <a:r>
              <a:rPr lang="nl-NL" dirty="0" smtClean="0"/>
              <a:t> </a:t>
            </a:r>
            <a:r>
              <a:rPr lang="nl-NL" dirty="0" err="1" smtClean="0"/>
              <a:t>Metrics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43609" y="1126485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the key number that tells you how your business is doing in real time, before you get the sales report</a:t>
            </a:r>
            <a:endParaRPr lang="en-US" dirty="0"/>
          </a:p>
        </p:txBody>
      </p:sp>
      <p:pic>
        <p:nvPicPr>
          <p:cNvPr id="4" name="Picture 3" descr="pirate metric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824"/>
            <a:ext cx="7417350" cy="41060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784" y="6237312"/>
            <a:ext cx="2925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 Dave McClure’s Pirate Metrics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0799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nl-NL" dirty="0" err="1" smtClean="0"/>
              <a:t>Key</a:t>
            </a:r>
            <a:r>
              <a:rPr lang="nl-NL" dirty="0" smtClean="0"/>
              <a:t> </a:t>
            </a:r>
            <a:r>
              <a:rPr lang="nl-NL" dirty="0" err="1" smtClean="0"/>
              <a:t>Metrics</a:t>
            </a:r>
            <a:endParaRPr lang="en-US" dirty="0"/>
          </a:p>
        </p:txBody>
      </p:sp>
      <p:pic>
        <p:nvPicPr>
          <p:cNvPr id="5" name="Picture 4" descr="key metric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73371"/>
            <a:ext cx="7956375" cy="575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01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nl-NL" dirty="0" smtClean="0"/>
              <a:t>Unfair Advantage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124744"/>
            <a:ext cx="727769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real unfair advantage is something that cannot be easily copied or bought</a:t>
            </a:r>
          </a:p>
          <a:p>
            <a:endParaRPr lang="en-US" dirty="0"/>
          </a:p>
          <a:p>
            <a:r>
              <a:rPr lang="en-US" dirty="0" smtClean="0"/>
              <a:t>How can/will you make yourself different and make your difference matter</a:t>
            </a:r>
          </a:p>
          <a:p>
            <a:endParaRPr lang="en-US" dirty="0"/>
          </a:p>
          <a:p>
            <a:r>
              <a:rPr lang="en-US" dirty="0" smtClean="0"/>
              <a:t>Some examples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Insider information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right “expert” endorsements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 dream team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Personal authority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Large network effects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Community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Existing customers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SEO ranking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115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nl-NL" dirty="0" smtClean="0"/>
              <a:t>Unfair Advantage</a:t>
            </a:r>
            <a:endParaRPr lang="en-US" dirty="0"/>
          </a:p>
        </p:txBody>
      </p:sp>
      <p:pic>
        <p:nvPicPr>
          <p:cNvPr id="4" name="Picture 3" descr="unfair advant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37040"/>
            <a:ext cx="7956376" cy="585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69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/>
          <a:p>
            <a:r>
              <a:rPr lang="nl-NL" sz="3200" dirty="0" smtClean="0"/>
              <a:t>Business Model versus Business Plan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503479" y="2636912"/>
            <a:ext cx="1868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Business Plan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321297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single diagram of your business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urved Right Arrow 4"/>
          <p:cNvSpPr/>
          <p:nvPr/>
        </p:nvSpPr>
        <p:spPr>
          <a:xfrm>
            <a:off x="662247" y="2822064"/>
            <a:ext cx="822960" cy="822960"/>
          </a:xfrm>
          <a:prstGeom prst="curvedRightArrow">
            <a:avLst>
              <a:gd name="adj1" fmla="val 13595"/>
              <a:gd name="adj2" fmla="val 50000"/>
              <a:gd name="adj3" fmla="val 2500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19672" y="2645296"/>
            <a:ext cx="2140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Business Model</a:t>
            </a:r>
            <a:endParaRPr lang="en-US" sz="2400" dirty="0"/>
          </a:p>
        </p:txBody>
      </p:sp>
      <p:sp>
        <p:nvSpPr>
          <p:cNvPr id="8" name="Curved Left Arrow 7"/>
          <p:cNvSpPr/>
          <p:nvPr/>
        </p:nvSpPr>
        <p:spPr>
          <a:xfrm>
            <a:off x="6550429" y="2786611"/>
            <a:ext cx="822960" cy="822960"/>
          </a:xfrm>
          <a:prstGeom prst="curvedLeftArrow">
            <a:avLst>
              <a:gd name="adj1" fmla="val 14257"/>
              <a:gd name="adj2" fmla="val 50000"/>
              <a:gd name="adj3" fmla="val 2500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Curved Left Arrow 8"/>
          <p:cNvSpPr/>
          <p:nvPr/>
        </p:nvSpPr>
        <p:spPr>
          <a:xfrm>
            <a:off x="6732240" y="3284984"/>
            <a:ext cx="45719" cy="72008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3968" y="3212976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document investors make you write that they don’t read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07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Lean</a:t>
            </a:r>
            <a:r>
              <a:rPr lang="nl-NL" dirty="0" smtClean="0"/>
              <a:t> Canvas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2237963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goal for today is to create a snapshot of your business model as it exists in your head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27068" y="3212976"/>
            <a:ext cx="560922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It’s okay to guess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It’s okay if you don’t have all the answers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It’s okay to leave sections blank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4566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850106"/>
          </a:xfrm>
        </p:spPr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prescribed</a:t>
            </a:r>
            <a:r>
              <a:rPr lang="nl-NL" dirty="0" smtClean="0"/>
              <a:t> order</a:t>
            </a:r>
            <a:endParaRPr lang="en-US" dirty="0"/>
          </a:p>
        </p:txBody>
      </p:sp>
      <p:pic>
        <p:nvPicPr>
          <p:cNvPr id="3" name="Picture 2" descr="Lean seque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3"/>
            <a:ext cx="7566348" cy="561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67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30622"/>
            <a:ext cx="8229600" cy="922114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Problem</a:t>
            </a:r>
            <a:r>
              <a:rPr lang="nl-NL" sz="3600" dirty="0" smtClean="0"/>
              <a:t> </a:t>
            </a:r>
            <a:r>
              <a:rPr lang="nl-NL" sz="3600" dirty="0" err="1" smtClean="0"/>
              <a:t>and</a:t>
            </a:r>
            <a:r>
              <a:rPr lang="nl-NL" sz="3600" dirty="0" smtClean="0"/>
              <a:t> Customer </a:t>
            </a:r>
            <a:r>
              <a:rPr lang="nl-NL" sz="3600" dirty="0" err="1" smtClean="0"/>
              <a:t>Segments</a:t>
            </a:r>
            <a:endParaRPr lang="en-US" sz="3600" dirty="0"/>
          </a:p>
        </p:txBody>
      </p:sp>
      <p:pic>
        <p:nvPicPr>
          <p:cNvPr id="3" name="Picture 2" descr="problem custom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79331"/>
            <a:ext cx="7693992" cy="561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96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Unique Value </a:t>
            </a:r>
            <a:r>
              <a:rPr lang="nl-NL" dirty="0" err="1" smtClean="0"/>
              <a:t>Proposition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124744"/>
            <a:ext cx="5605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Unique Value Proposition</a:t>
            </a:r>
          </a:p>
          <a:p>
            <a:r>
              <a:rPr lang="en-US" dirty="0" smtClean="0"/>
              <a:t>Why you are different and worth buying/getting attention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1916832"/>
            <a:ext cx="6912768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Some Tips on how to craft a UVP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Be different, but make sure your difference matters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Target early adopters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Focus on finished story benefits</a:t>
            </a:r>
          </a:p>
          <a:p>
            <a:pPr lvl="1"/>
            <a:r>
              <a:rPr lang="en-US" dirty="0" smtClean="0"/>
              <a:t>Example resume building service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 feature - “professionally designed templates”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Benefit – “eye catching resume that stands out”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Finished story benefit – “landing your dream job”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Pick your words carefully and own them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Performance – BMW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Design – Audi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Prestige – Mercedes</a:t>
            </a:r>
          </a:p>
          <a:p>
            <a:pPr lvl="1"/>
            <a:r>
              <a:rPr lang="en-US" dirty="0" smtClean="0"/>
              <a:t>Picking a few key words that you consistently use also drives your search engine optimization (SEO) ranking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Answer </a:t>
            </a:r>
            <a:r>
              <a:rPr lang="en-US" dirty="0"/>
              <a:t>what, who and why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Study other good </a:t>
            </a:r>
            <a:r>
              <a:rPr lang="en-US" dirty="0" smtClean="0"/>
              <a:t>UVP’s</a:t>
            </a:r>
          </a:p>
        </p:txBody>
      </p:sp>
    </p:spTree>
    <p:extLst>
      <p:ext uri="{BB962C8B-B14F-4D97-AF65-F5344CB8AC3E}">
        <p14:creationId xmlns:p14="http://schemas.microsoft.com/office/powerpoint/2010/main" val="409378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Unique Value </a:t>
            </a:r>
            <a:r>
              <a:rPr lang="nl-NL" dirty="0" err="1" smtClean="0"/>
              <a:t>Proposition</a:t>
            </a:r>
            <a:endParaRPr lang="en-US" dirty="0"/>
          </a:p>
        </p:txBody>
      </p:sp>
      <p:pic>
        <p:nvPicPr>
          <p:cNvPr id="5" name="Picture 4" descr="UV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0896"/>
            <a:ext cx="8117319" cy="591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26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Solution</a:t>
            </a:r>
            <a:r>
              <a:rPr lang="nl-NL" dirty="0" smtClean="0"/>
              <a:t> </a:t>
            </a:r>
            <a:endParaRPr lang="en-US" dirty="0"/>
          </a:p>
        </p:txBody>
      </p:sp>
      <p:pic>
        <p:nvPicPr>
          <p:cNvPr id="4" name="Picture 3" descr="solu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972291"/>
            <a:ext cx="7956376" cy="574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60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Channels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1844824"/>
            <a:ext cx="363937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Freer versus Paid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Inbound versus outbound</a:t>
            </a:r>
          </a:p>
          <a:p>
            <a:pPr lvl="1"/>
            <a:r>
              <a:rPr lang="en-US" dirty="0" smtClean="0"/>
              <a:t>Examples inbound channels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Blogs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SEO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Ebooks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White papers</a:t>
            </a:r>
          </a:p>
          <a:p>
            <a:pPr lvl="1"/>
            <a:r>
              <a:rPr lang="en-US" dirty="0" smtClean="0"/>
              <a:t>Examples of outbound channels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Print/TV ads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Trade shows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Cold calling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Direct versus automated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Direct versus indirect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Retention before referral</a:t>
            </a:r>
          </a:p>
        </p:txBody>
      </p:sp>
    </p:spTree>
    <p:extLst>
      <p:ext uri="{BB962C8B-B14F-4D97-AF65-F5344CB8AC3E}">
        <p14:creationId xmlns:p14="http://schemas.microsoft.com/office/powerpoint/2010/main" val="735739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2144</TotalTime>
  <Words>423</Words>
  <Application>Microsoft Macintosh PowerPoint</Application>
  <PresentationFormat>On-screen Show (4:3)</PresentationFormat>
  <Paragraphs>82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Business Model – Lean Canvas by Ash Maurya</vt:lpstr>
      <vt:lpstr>Business Model versus Business Plan</vt:lpstr>
      <vt:lpstr>Lean Canvas</vt:lpstr>
      <vt:lpstr>The prescribed order</vt:lpstr>
      <vt:lpstr>Problem and Customer Segments</vt:lpstr>
      <vt:lpstr>Unique Value Proposition</vt:lpstr>
      <vt:lpstr>Unique Value Proposition</vt:lpstr>
      <vt:lpstr>Solution </vt:lpstr>
      <vt:lpstr>Channels</vt:lpstr>
      <vt:lpstr>Channels</vt:lpstr>
      <vt:lpstr>Revenue Streams and Cost Structure</vt:lpstr>
      <vt:lpstr>Revenue Streams and Cost Structure</vt:lpstr>
      <vt:lpstr>Key Metrics</vt:lpstr>
      <vt:lpstr>Key Metrics</vt:lpstr>
      <vt:lpstr>Unfair Advantage</vt:lpstr>
      <vt:lpstr>Unfair Advantage</vt:lpstr>
    </vt:vector>
  </TitlesOfParts>
  <Company>Noordelijke Hogeschool Leeuwarden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Gestel, J.A.M. van</dc:creator>
  <cp:lastModifiedBy>J.A.M. VAN GESTEL</cp:lastModifiedBy>
  <cp:revision>107</cp:revision>
  <cp:lastPrinted>2013-09-11T18:08:47Z</cp:lastPrinted>
  <dcterms:created xsi:type="dcterms:W3CDTF">2013-01-24T21:25:32Z</dcterms:created>
  <dcterms:modified xsi:type="dcterms:W3CDTF">2013-09-11T20:32:36Z</dcterms:modified>
</cp:coreProperties>
</file>